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298" r:id="rId28"/>
    <p:sldId id="299" r:id="rId29"/>
    <p:sldId id="269" r:id="rId30"/>
    <p:sldId id="272" r:id="rId31"/>
    <p:sldId id="300" r:id="rId32"/>
    <p:sldId id="267" r:id="rId33"/>
    <p:sldId id="303" r:id="rId34"/>
    <p:sldId id="301" r:id="rId35"/>
    <p:sldId id="304" r:id="rId36"/>
    <p:sldId id="302" r:id="rId37"/>
    <p:sldId id="306"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31/08/2012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31/08/2012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youtube.com/watch?v=E5DPfPQ7uy4" TargetMode="External"/><Relationship Id="rId2" Type="http://schemas.openxmlformats.org/officeDocument/2006/relationships/hyperlink" Target="http://www.youtube.com/watch?v=xdwMDWm4gQw" TargetMode="External"/><Relationship Id="rId1" Type="http://schemas.openxmlformats.org/officeDocument/2006/relationships/slideLayout" Target="../slideLayouts/slideLayout2.xml"/><Relationship Id="rId5" Type="http://schemas.openxmlformats.org/officeDocument/2006/relationships/hyperlink" Target="http://www.youtube.com/watch?v=IiqzLO2UPBA&amp;feature=related" TargetMode="External"/><Relationship Id="rId4" Type="http://schemas.openxmlformats.org/officeDocument/2006/relationships/hyperlink" Target="http://www.youtube.com/watch?v=CYyRnj-spOc"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jpeg"/></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hQSEBUUExQUFBQWGBcXFxUVGBcYGhcYFRUXFhUWFxQXHCYeGBkkGRQYHy8gIycpLCwsFx4xNTAqNSYrLCkBCQoKDgwOGg8PGikcHyQsKSkpLCkpLCwsKSksKSkpLCwsLCkpKSksLCwsKSwsKSksLCkpKSksLCwpLCksLCwpKf/AABEIAMQAzAMBIgACEQEDEQH/xAAcAAABBQEBAQAAAAAAAAAAAAAFAAMEBgcCAQj/xABEEAACAAMFBAcEBwgBAwUAAAABAgADEQQFEiExBkFRYQcTInGBkbEjMqHRFDNCUmJywRVzgpKisuHwJBZDwlNjs+Lx/8QAGgEAAgMBAQAAAAAAAAAAAAAAAgMAAQQFBv/EACsRAAICAQMCBQMFAQAAAAAAAAABAhEDEiExBEEFEyIy8CMzURQkNIGxYf/aAAwDAQACEQMRAD8A3CETCiLaJtOPhC5zUFbLSbJFYVYDzLXT7TecNWW96s4rXDh15xi/X4t9xnkyDjTQI5+kCKxtLf4kqprSpPwUn9Iq3/XY4xrw5VljqiBKLi6NQ+kCF9IEZeu3QO+PW27HGHFqNo0/6QIX0gRmP/XY4wl25HGKsvQad14jrrhGaLttzhw7bDjA6i/KZowniEZwjN5W2lTkYdG2Q3mK1hLDI0LrxC+kiMxn7eAb47se2uI65DWD7WwNG9GmdeI964RnR20A1MSJG0Mx1xBThP2jkPMxV2W8bXJfDaBHnXiKBado5ksVdHUfeI7J7mGRiEduBxiJleWzTOvEL6QIzI7dDjHLbdjjBE0M1FZoMdVii7O7VCbiz0/Uf4i0SrZUGvL4xmlnjGegmh1YUhQ1JeHKxoTvgWeEwMvAwSMC7waOd4g35TH4fcAbQ5qAN5gVZ5zddPUHPsgd9IMr7474rskVtM/8w+AjxMJOpM6u2yA/SpbDLkyfzEHvwsDGVtercTGl9K7YpUrfRmII09wxkrmPZeC2+lV/l/6c3qPeEZN6NxhTr0bjEKXpHDax1e4UVUQl+1G47o9lXm1Nd8D4cC5CFNjVFWGJF4Md/COpt5tnnEOy8eENjNoW2aIpBmw3lQ5nnHjXs1QTxJz5wOrkTCtJoo4nP5CBStjZJRVjFtvVjMOevCCtgtbKpzNTrFesWb11bnu/zBomgpx/SH5HSoydPFNubDdxWvrJ4xZqoZqHfhGWR5xfNl9oDimLUhiCVNTkRSqkaGorujJ7BamSY0xcwimvChyoe+ukWmw23EqzpdQHBIBG7MHvA0gsbMvVe41+z2qTMVVKqVnES3l0AXEVZq07ljL+knY82P21nLGV9tNerzyIOuAnLkaccvZF7v2VB92jAitcWFlFTu96Lfbb9SYrJMpMVbPNE+oAr2KUr+Y6wbaYrHLS7MLe9G4xzOvRuMQjrDc0xS5NXNs0vovtxPWVOWID4Rqt0zDhIz+zrr7xjHOjQ+zma++vxX/BjY7s1b+Dyrl8KR5vO3+sfzsWl9MslkOUSIjWTSJJjv4n6UY5KmeNAm8oLPAi8dYxeIfaYzD7gMh7Q74r6H/kz6a9ZSvDKLBOajjvHyiv2EAz59c/acaeRjxWNUpnUfYrnSmfZJnX09xoyUtGrdJ/1SjhX4LSsZOY9r4Mq6Vf3/pzs++QkqcoZLZx3XKGhrHRD7EkaQ+RoOHyhkbofXOEyZpX5HkNF74dsaf1QrUwIFBTQGPbPlU8NIU9zRFbWd2psT03DLnRRSBFvtJLHvNPAkROnPQE8aj4R5cN1rPZwGHWihloSAHNaMtdzUzAPCGQSitTEdQ7axoduuwhULEZtQA+sdTZ2tOXlEqejLWXQhgaYTqDzEQJqEa79IG9TsZCKjE5mWkiSwyoxGfMjhHVsvIy0ly1PYQPpkcTEEkU5ADwjxZZmMiAEitchU1rmctwEPW66GY4ApY4qAAcQCB8YbaTRiyLU2G9m7yeajAtLIRDMKtiR8K6kUBUnnWIF8bTNMBSWvVSz72dWfkzcOUSbh2ft6TVpImhRVWOGowEHEp45QEvySJc1lUEcmFCCR2gYOXIvEo72iAkMzDnDy5CGZmnjFrkN7RL/wBGH1b6fWL/AGxr9z1BeutV17zSMf6Mfq339sZcezGvXPMJEwnUlP1jzudfu5fOwa+2WiyaRJiNZNIkx3cPsRhk9zx4EXjvgu0CrwK51xeAH6xm66GrGHidMrsw9od49YC2NazZ/wC9A+FYOtMlBsi+R0wj5wOlyUDTGXEQz4jjoKGmgp+seJnHy1LdPg6ildFK6UmooH5/QU9YyyWhY0AJJ0ABJPcBGpdKS0Ucw1PELGf7PW8SbQjmoGYqN1RrHs/Cf4kTBmvWxlrtmhGYypgVfeOE9nvrENRnF2vTatGlTFlsXd0ZTWoyIoTnrFJTWOiFjepbkyQufhD6DTvhmXEgboSzX2O217v1h1xRBzhiO5z6d0L7miuEcJOliYnWpjQmlMTKB+IlAWPcKRcbHMs7p1UsSpYbQ4erYMoLBwrMzYczUs3ClDFBmmrCnOCYGVOQ9Ik43FGdeqUmavs1s/JtUjrLUqz20VgSpC0BqGFDXnAbaDokmDt2NutTUSZhAcflc0VxyyMFNl75SSMJORQKCdxw74B7RbSTVkTCHYdnCApIGeQoI0rHGMDC80lLZlFsd69UzVUEZo5ORFciqmtBmNYu+yd/2cOCoPWkAKXCuBlrhB4DUiM2f3eFCaDidK1jRdmtnPoSWee4DTJ3bpT3UrSh7xXygtKbsVKcpcmsbOW2ay4nOJWIWja6ZsKc8oqnSz0dJPQ2mRRZ0te0n/qIM6gDPEvx03RcEfBhpktAVPI55Q/1lRhmZy2yDb1O6p74a42DFuLs+VicjEdzFh23u02e3z5ZXDSY1KaUahFBwivvrClyaZv0GhdF3uPnT2mv8EaxcrEq9dap+sZN0Zr7N/3g/sjWLjPvVYAkr8I89m/lsYvtotljOQiUYjWNaDWsSTHdxL0mJ8njxXL6nOAaSy3dSLGYDXwcjGXrX9MPCvUUafb54OVmYkV+2oPKJl3WgujFlwEVVlrWlOehhTbQcVIj3TO7U4ae0PPUD5x4jO9V+lJo6yVVuU3pWnZIK7ny8UyiiWSx4U6xlx1ICitBnpXjppF36VaF1H5h8UiLct3q2FWphl+1NdCsodZTnWlPGPY+FenpYI52b3sFrdsuUmO1TElhgSshExTGGVCRUKgO6prvpQiIsi1WOYyotkdSW98TSztU5AKRh8KQIva8Hnz5s1z2nZmPich3AADwhmVaMDgrkQQQ2hB5U0jqVasUnQYvW6+onNLrWgB86EZnkYZXWCt6I82zyJ5o1F6t3r2idVBHLOh5nlAloyqVnTj6oo8JhTMzHQGY0hqe9PTziLcbJ0e2JVE4FmCqAasa0HZ30z3UyghOlFRWmuXxpSBVnTFWu/0iw3lYXWxyJjgVmitQa+62HPg1AtYKSTEp6a/6cXffZl9mZV13EHMeeo5Q7tPbVNkBU1DOtOPZqT3QDmNoOUOz7smTJClBiAZyRxPZGnhDIy7COoxRS1LkjWKSXtEuUADUqO8tT5xp16Xi1JSupDSmZG5Z0/QxSdhrJMFsDmWzNLo+EqcwvHxPwjT9p5KTlE1NWBBBGjDcYauDAHdnb265UlE6pVTwI1HlSD8iYF9lNXM79xHzjK7ltxlgUyeW1acovr7UWeZLDMWDDMEDMHeO6G7sJNNblF6ctm/qbSorl1btxwnsknjQ08IxxtY+n5VrS8LPMkvKcy3BUOQKVIyIzqCI+cdorkeyWmZJmAgo1K8RuPlSASaYV3Gi3dGY9m/5/wDwjUrtmUqWFACKmh1PdGX9GB9m/wC8/wDGNbuUfWb64fWucebzq+rkvnBsi/pos13zQy1ia0RrHpEkx3cXtMD5EYC3sK5QZaAd5mMnX/bGYeSpzPf8Yh3bNpNm5V9sfggEEJ7drxgNZn7U796R5rHjeZS+dzq9kU/pSbtDvY+Hsz6xXtnb9dZor2lwsGH4WUqac+1BzpJepXP7Nf6kEVO5ZgDOaE0UnLdShJ7qR7Pw9JdNA5ub3sjXlJKTWB4nPjzh260VXVnGJa9ofh3gc4YmTC7FiK/7rBKxWBlEpiOy7Zc6EaRtnLSqBgtUifJtINkmqoqAVNSBkA5wtXuyiXc2xtpta45aUlClZr9lBmN+/wAKwT2H2Wnre3VvLpLWrviAKFH93iGzoeRWN3wq8hlYClGUgZCmYyHdC3j2bQ2GZx2MXn7JyrJKo62WbOOKnXTXGY/9tCFGm81ih33NVpgAlpKpkyoxYEjTVj6xaukGQEtEiayhmeSA6mpBeS5lsfJRFQKl3NN5HpCMd1bNj35HbCmdd3+5RarJM6267RIJBazMs9SM6S2OCaOYDFTAaRZlUUyNeOLXllHFjtps80nJldHlTFFe1LmLhYVO/Qg8VEFCSuyTetUiElM9/DdBa5L4ly06tzQhiRUHMMM8wOUBklFiqjMkgd9Y1HZnZmQ8p1morBFOZA97CwqfEQ6CsR1LqNAO779WU+OVOUN30JB3UOsFr121mTpYQKgNau6gEmmmWggGdmlRBWWG7IJcBt+80yEN2ewS1mDCoU5EMvvUOR3558YYk+ODFZLE9i2LIZZ04c90JbcsyWSHqjalScgGq4PA0WIe06MLMaEjC4D4cgyNkKgDUNh01rFb2YkzXtKrLUtiOFhmFAOTFjoMotSrktYrhqPoK4LEZ1kRgqorVfq6MDRiMIDg1DBacczGe9M+zmGVKtAYvhbqyWoWoQWUMRqVw0qeMa/csxeoVVZGwChwEEA8MjlGc9LABsVp4K0t/GuEf3GGJ2Cr7lL6L/cm/mH9hjW7nSgfOuSxkvRUoIm1++B8DGr3Po1OK+seXzv97L52N8V9IttiOUSjEWw6RKjv4fYc+XJ48Ar0GRg68Bb0HZjH17+mxuH3FRtGT/7ygTY82nfvTn/CIL2nN/L1/wAQFslMc4butIPlHjlzL+v9Oq+xT+kZPdy1U/8AyLHWymysxgskJWZM7cyorQU7CE7qAljzI4QZv6wq8+XjzVEaYRubCyYFPIsR5Qe2XbCrzGZlUZuVyLHXADzNI9n4bv08TmZ39Rh7ZLYeVIxF5MslhRqhTyPEaQHvu45QZZKrKlz5M5JskMwRJwqrYVxZBqCmEH1i27N3nMmqXmUAb3FG4DQc442luSXaEZXUHJhWmYIGNGHAgincY3ShqQEW1uj2wzAJUzd1fW4Ms8FTgrvFMxSPbRb8FmWuRYZnvgXabWbNYHnz+0yywZlDqcWGgO+oUfGMbvrbq0WvViiUphXKgypBtqKKitT3JW3VuSZMldW2IKsw92O0THAPDKhpzit2YDHnShBNONAabxvjxTU9onjrDc5aAmp0J08owxi+DoyywcaR1Lp90eQ+UOHDTIAGp0G4AU/WHpMrsA9Y+meZ1pnv5xFsi4mapOROfdSLoRCSTQa2YsmKfiOiDF4nIRplwyibNPP3uHAVrFI2dl4bOW3s4z5KD+saHslOFMHFSfjT9Y2YlSFZpapnNhljHMlkVWigjdkgB9Yp026jiR1yqr4QN9Dp35Dzi3yp3tbQ44uR36CAdtYy7RY1P2iy04EkOPivxg5ozge95wEl2Kq6lM1atGzFBVSKZ0zh24NrMJ6oIqpKBYtKAAMyns0FPsrqaVqYW1NkGGbLpkVNOWVRTyjPrBbmlFSpqAcWE6EkUzjPmjqNGKVRpGxS9pRLtMppbCkyb1MymRKGWAGcccbVB1pUQH6W70ZbIJZNTOmBm7kUsAOXaivSLSJirMUgDUngRmanjALbjaA2q0k1qidlPA5t4n0gsK0qhcpanZYujH6ub+ZfgDGt3T7r9yxkvRc1EmH8Q9DGrXKey38PrHnM38yXzsbI/aLbd+kTIh3fpEwx6DFtE58vceNAi85JIIAMF2gFfDkVjL1qTx7jcPIDNgYGoRj4RW0kYZk8MCtZhOYoc1EF7TaG0r/UaQKtduEtGcmpFK8e4R5Ly1qcYcs6Wqt2Br9tBAp95qDuU5+FYm3XPMyVLkjV3qx4VOefAKPjFWnW4zptTkBXTQfM5xNu+8CELDKuJAeBaik+VY9r00PJgofg5U5apNmpXLKMyYuE0lSjlT7RwgUrwgzeC0FeJX+mtfWBOx09Jdjl4mVRnmctYcm3oJ87AhUqppirkWINSDyXPwjUmX2Kl0qXn1V0qN8+Yqj8qkufgo84w1rYQagRp3TffHWmzykU4UxsKCvZFJSHlUq/gOcZYZTfdPkYFpPkodNuMeraSVIO4GIxlNwPkY6QkbjnyitKL1E2TamIpmBl6DSGvpRAJGpJjhbS4yCnyMP3fKMybLQggF1rkeOcVoReo0CzysEhF4KtfzGhMW/Y+b2lFdFf9D+kVmevscX48+4kgekFNn5uBS50CMT3AQcdhd3uE7BNwTWlvvPnAvbEATrM2/6Qo80f5QXt85J1JsvjrvBpviubbWqnUtwtEo/0k/qYOXBEdbUyz1oJ0ofhX5xkX0rLujX9oZ4muq8hi5BiK+tYx212Uy3ZG1VmUj8pIPpC1yXERtZpQE0OojgzI5wwiIOkEzROjT6uZ+ZfQxrFzaMM93wMZL0ZnsTPzL6GNaudsOddY8v1DUerk/nBsj9suFgGUS4i2M5RKaO/i9pgfJzM0isX9bUUGp+B+UWplgTeF1l94HeImXEsqqRcJOL2M2td9y6kYmpyR/lAa+r0lvKKKXOanOW6jX7xApGg23Z3CpbrNNwUbzzipbSiWg6tmriALAjICuWW8kxgx+E4oT8xSdofLqJOOmilhMD8AaxLu+USGXTC5P8AMKiO510Ar2MSjdnUeA1iXdd1TNGZRp2jqaaVUAmucdXS2zMzQNh3HVFWYsD/ANrDipnXEKVyPAwTvC6lVKy8Mti1cAIUNU0NVO8DMU3xVrBcNowM0t0oBnRnXdvAGXfEeTKaQ4mWmzTHzqHLVTkaioPjB8BLjcavRA80nDwAGeQUUGpiI1i/DF7sd7Wa0r21B5EZg98D7dsyodQk4nHXCpUEgczw5wmS0vcJJvgpxsR4CPDdtdVEWS0XOktqPaAprSmFa5DMd8dJcoYVWcxHJV+cXp7A0yr/ALM4KBHlosuFCaUpFoa4svrD/KsCtobt6qUDirVqUoBuJ3GLUSiF1YN3zOIKn+owrG2GzTW4oE8XYfIw9dcvFY7Qp+6fgQYiTm/4yL95yfBF/wDt8IZQJxdVqdCaaVoRuIgftxNxS5ZGQ61aA/lIiXd7Zd5iLfwxLLXcHxeo/WK7EJFMc0c8A9BBjaPZ2WZ7rMlo2YNSo+0ASfMwJsre0U7qqfIiNC2hu5Zk3FjIqo0A3DnFVZcXRldt2AkN7mKWfwnEP5W+cBrX0dzVzR1bkRhPnpGr/shRX2j/ANPyjv8AZqqKmYaDOpAy51i1FhajONiy1k6xZyOpLClEYg0rmCBGj3HfkpqAYvFGHqIrsy/wJhCgOg0JyJ5xYbivlGI7FD4GOfk6DHPI8je4xZ2lRoV3zARl6GJpiDdswFRSJxjVGCSoS3Z6Yh2q2Bfsk90TGgVeLAb4NFAq8b0xKVEt9dcozjaYYrQzN9mnZPIU9KxfbTaFqe0POKPtdZys0zQQUYKCRnhIFMxwMM4KsGrPZjWtF8PLlBK7rcFOR04115U1MCJKjBiJ7J04seXLnCsk3MtuQEjv0X4mK1bkLfdG18xZhqapUAg56a04RGs+0f0SbaJBPYGKZKqTowDBQd4BJ1it9cRLXliJPfxgg11C1zrJUmjMEcg6rmGz7qRJ7phxlugp1WOYwswdpoIEylFl1ZQxodVC7667oG2u9PojP1c42m3OvVjqyTLkhsiAT7zcBx3xLlXEsmZMkzrTMwhs8JpjpkMQxZOBxyghYpFllPiTAKA4anMcSSBmfSEqGraTsb5tXSq+SjStpWxAOcDAkEkHErb8QPHKvfHlp2znEF5E3BMWvWyTQqwH/clVB8Vi53xd1jtJxTcOKuTqSrU4EjUcKiM/2n2NeW5mWdutQCv4wBx3N3iF+VodlvJZ3Zula1r7yypm7tKPPs0rHdp6RZ84ATJUs51VRVczwpFWu1lxgMhcnILpU7gaZkd0XC7rnCTGacAZ1KhFIwSwBloO01PAd8H6nsgXS5LBs7PrKmBqAsp45cs4gCcCUX7oNf4tD/TDFjtHsya5/OGLJM/5c1DqqoDyIBNPNhGjsJJVmagPIxCvebpyK/FhEtRQeJgbe7dgH8S/3CIUH1s3spZ4hv1MXq1zWaVIYLWqCvhlFVMgiyWcnUgnziy2KbWxSjWlCyfGsGiWMDGdE15/5iBft3z5qYVGAatmMwOJroNfCJotI+8NT/ukV/au93I6qUGKn3mG+v2QTui2SyvJJUE9sHP04RYtnwMQ0PdFVl2V/utFm2bksGFQYXKK5Ks1a5h2RBYwKub3RBUwsI8eA16ou/1EGJ2hig7U21UxY1L5ZBTTz1iXW5DyfKlVOY/nEAr6tclFZT2yR7obTmT+kArTZOuPZK1IoF9gxU8FVypP8wglYrls7y1WYLVLcaigK1BoWE2hGetD3RFOyqor1qtBc1y4UGgHACOpTUTDxNa8huh29rCJU1pakmgXM8xU6QxJlGCKJExfZk/7xizbHLlJf7k4eUwYPWkVuaDSg0oYulzWEy1wAZiXJfxxBj6xaLBO2F5mRbXCykmszEgTA+EBVFVGAjtHWprBgyLHNRZhTBkCVlnUlcRU+RzivbV3gDa58tiBgmsVchmyK6KFBod0CbtvAo4zLSyGU0B7OMAVoe7XnCm2uAr3Cs/bRZDnqbJLBByZ2ZyMuByiVd9+TrbLdZzNg1JlHqyORIGa8or94ELU0qCc+UEbtt3/ABKKoGJqMeQ9IDU+5YWsfRnZkKT0mzkZ2BViZUwKW91iGTMVOsVu3K0m1zUmHNaqTpXIANQZZ8otN7X3NFmQKhR3eUspTQFyJg3HRANTlU0pEPpBuwTUFrDEUQrMCgUxJmtRuOdIYna2JyVaw0ZQugZgK8iaV+MQrttvXW60zKUExnYDgC5wj+Wkd3CGmEEA8aHSqgmleeXnDFx3NPkTSXlsoK0qaEVrXdWCU9mVQZtDUFIF3x9Ue9fgQYft9oYU7BbuiBa7XVfcYZgZxFNPgrSaZeaj6DZTwAB5UQf5iVczq1jKZErNrQkb1ir3tfkmdZFVescyxiIoFGS0O+PNmL0x2ZlVFT2lR2izGigYjuAzpSFwyZHSkkt/yXpXKZaeqWuib+HzgbfqsUCyZcsk6t2ajuqY8ls9dTXuiQtomA7++g/zGtiyri5rXXQfzL84PXFd88MKlf5l+cS3Vn1Zh/vICCl3S2BFWqNxH/5Asotl0SiFFYKRBu8ZCJphIw8mDKAF73W7A0IHgDFijhpdYhCh3hspKfCDKSle12RuG9tdTuiNY9mJavVEZaDLtMR4AmL89jB1FY9FkFa0iUUzMr02eLTmamtPgIZl7MHhGnvd6k6R5+zhwiWRGazdmzSlOUW6xWLMNT7CjyMG/wBmjhDyWSgpF6mXRmt+bIPMnzH+8xPnEe6Nlmkz1crkAw7sSkAjhStY1FrJnHgsQ4RRDM12SBU40x4gSCSfeBzDUOdf1glZdl1WagwgItSVGhKpi9TF6+gjhz8oX0Ia0z+esU0QzKfcLzZmKYK0NVNTWu6h3RPZJ0mqoA2MAzFYYhiIINRoYvhu8cM/QcI4/ZS8Iqi0ZPI2SZGE1cnJaqgdmhy084JS7HM3y1PwjRhdS8I9/Za8IJbEfJny3cp96UPgYek7M2d8iigniIvZuteEefstYuwaKDbdjVMpkRVUEGuEAVFNK6wJ2b2X6hsTKcwRXhWmo4V3xqy3cBpHIupa6a6xT3CWxVFun8Ij03QeA+MXBbEBHv0QcIPUDRTv2GeFO4kRPsV1YYsf0QR6tmAiaiqOLJKoIk0jxVjqACFChQohBQoUKIQUKFCiEFChQohBQoUKIQUKFCiEFChQohBQoUKIQUKFCiEFChQohBQoUKIQUKFCiEFChQoh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4 Rectángulo"/>
          <p:cNvSpPr/>
          <p:nvPr/>
        </p:nvSpPr>
        <p:spPr>
          <a:xfrm>
            <a:off x="5652120" y="5067782"/>
            <a:ext cx="2448272" cy="1323439"/>
          </a:xfrm>
          <a:prstGeom prst="rect">
            <a:avLst/>
          </a:prstGeom>
          <a:solidFill>
            <a:srgbClr val="FFC000"/>
          </a:solidFill>
        </p:spPr>
        <p:txBody>
          <a:bodyPr wrap="square">
            <a:spAutoFit/>
          </a:bodyPr>
          <a:lstStyle/>
          <a:p>
            <a:pPr algn="ctr"/>
            <a:r>
              <a:rPr lang="es-CO" sz="4000" dirty="0" smtClean="0"/>
              <a:t>San Mateo </a:t>
            </a:r>
            <a:r>
              <a:rPr lang="es-CO" sz="4000" dirty="0"/>
              <a:t>27:51</a:t>
            </a:r>
          </a:p>
        </p:txBody>
      </p:sp>
      <p:sp>
        <p:nvSpPr>
          <p:cNvPr id="6" name="5 Rectángulo"/>
          <p:cNvSpPr/>
          <p:nvPr/>
        </p:nvSpPr>
        <p:spPr>
          <a:xfrm>
            <a:off x="460375" y="312738"/>
            <a:ext cx="3535561" cy="6186309"/>
          </a:xfrm>
          <a:prstGeom prst="rect">
            <a:avLst/>
          </a:prstGeom>
        </p:spPr>
        <p:txBody>
          <a:bodyPr wrap="square">
            <a:spAutoFit/>
          </a:bodyPr>
          <a:lstStyle/>
          <a:p>
            <a:pPr algn="ctr"/>
            <a:r>
              <a:rPr lang="es-CO" sz="6600" dirty="0" smtClean="0"/>
              <a:t>SE </a:t>
            </a:r>
            <a:r>
              <a:rPr lang="es-CO" sz="6600" dirty="0"/>
              <a:t>RASGÓ EL VELO DE ARRIBA </a:t>
            </a:r>
            <a:r>
              <a:rPr lang="es-CO" sz="6600" dirty="0" smtClean="0"/>
              <a:t> A </a:t>
            </a:r>
            <a:r>
              <a:rPr lang="es-CO" sz="6600" dirty="0"/>
              <a:t>ABAJO</a:t>
            </a:r>
          </a:p>
        </p:txBody>
      </p:sp>
      <p:sp>
        <p:nvSpPr>
          <p:cNvPr id="2" name="AutoShape 2" descr="data:image/jpeg;base64,/9j/4AAQSkZJRgABAQAAAQABAAD/2wCEAAkGBhQSEBUUExQUFBQWGBcXFxUVGBcYGhcYFRUXFhUWFxQXHCYeGBkkGRQYHy8gIycpLCwsFx4xNTAqNSYrLCkBCQoKDgwOGg8PGikcHyQsKSkpLCkpLCwsKSksKSkpLCwsLCkpKSksLCwsKSwsKSksLCkpKSksLCwpLCksLCwpKf/AABEIAMQAzAMBIgACEQEDEQH/xAAcAAABBQEBAQAAAAAAAAAAAAAFAAMEBgcCAQj/xABEEAACAAMFBAcEBwgBAwUAAAABAgADEQQFEiExBkFRYQcTInGBkbEjMqHRFDNCUmJywRVzgpKisuHwJBZDwlNjs+Lx/8QAGgEAAgMBAQAAAAAAAAAAAAAAAgMAAQQFBv/EACsRAAICAQMCBQMFAQAAAAAAAAABAhEDEiExBEEFEyIy8CMzURQkNIGxYf/aAAwDAQACEQMRAD8A3CETCiLaJtOPhC5zUFbLSbJFYVYDzLXT7TecNWW96s4rXDh15xi/X4t9xnkyDjTQI5+kCKxtLf4kqprSpPwUn9Iq3/XY4xrw5VljqiBKLi6NQ+kCF9IEZeu3QO+PW27HGHFqNo0/6QIX0gRmP/XY4wl25HGKsvQad14jrrhGaLttzhw7bDjA6i/KZowniEZwjN5W2lTkYdG2Q3mK1hLDI0LrxC+kiMxn7eAb47se2uI65DWD7WwNG9GmdeI964RnR20A1MSJG0Mx1xBThP2jkPMxV2W8bXJfDaBHnXiKBado5ksVdHUfeI7J7mGRiEduBxiJleWzTOvEL6QIzI7dDjHLbdjjBE0M1FZoMdVii7O7VCbiz0/Uf4i0SrZUGvL4xmlnjGegmh1YUhQ1JeHKxoTvgWeEwMvAwSMC7waOd4g35TH4fcAbQ5qAN5gVZ5zddPUHPsgd9IMr7474rskVtM/8w+AjxMJOpM6u2yA/SpbDLkyfzEHvwsDGVtercTGl9K7YpUrfRmII09wxkrmPZeC2+lV/l/6c3qPeEZN6NxhTr0bjEKXpHDax1e4UVUQl+1G47o9lXm1Nd8D4cC5CFNjVFWGJF4Md/COpt5tnnEOy8eENjNoW2aIpBmw3lQ5nnHjXs1QTxJz5wOrkTCtJoo4nP5CBStjZJRVjFtvVjMOevCCtgtbKpzNTrFesWb11bnu/zBomgpx/SH5HSoydPFNubDdxWvrJ4xZqoZqHfhGWR5xfNl9oDimLUhiCVNTkRSqkaGorujJ7BamSY0xcwimvChyoe+ukWmw23EqzpdQHBIBG7MHvA0gsbMvVe41+z2qTMVVKqVnES3l0AXEVZq07ljL+knY82P21nLGV9tNerzyIOuAnLkaccvZF7v2VB92jAitcWFlFTu96Lfbb9SYrJMpMVbPNE+oAr2KUr+Y6wbaYrHLS7MLe9G4xzOvRuMQjrDc0xS5NXNs0vovtxPWVOWID4Rqt0zDhIz+zrr7xjHOjQ+zma++vxX/BjY7s1b+Dyrl8KR5vO3+sfzsWl9MslkOUSIjWTSJJjv4n6UY5KmeNAm8oLPAi8dYxeIfaYzD7gMh7Q74r6H/kz6a9ZSvDKLBOajjvHyiv2EAz59c/acaeRjxWNUpnUfYrnSmfZJnX09xoyUtGrdJ/1SjhX4LSsZOY9r4Mq6Vf3/pzs++QkqcoZLZx3XKGhrHRD7EkaQ+RoOHyhkbofXOEyZpX5HkNF74dsaf1QrUwIFBTQGPbPlU8NIU9zRFbWd2psT03DLnRRSBFvtJLHvNPAkROnPQE8aj4R5cN1rPZwGHWihloSAHNaMtdzUzAPCGQSitTEdQ7axoduuwhULEZtQA+sdTZ2tOXlEqejLWXQhgaYTqDzEQJqEa79IG9TsZCKjE5mWkiSwyoxGfMjhHVsvIy0ly1PYQPpkcTEEkU5ADwjxZZmMiAEitchU1rmctwEPW66GY4ApY4qAAcQCB8YbaTRiyLU2G9m7yeajAtLIRDMKtiR8K6kUBUnnWIF8bTNMBSWvVSz72dWfkzcOUSbh2ft6TVpImhRVWOGowEHEp45QEvySJc1lUEcmFCCR2gYOXIvEo72iAkMzDnDy5CGZmnjFrkN7RL/wBGH1b6fWL/AGxr9z1BeutV17zSMf6Mfq339sZcezGvXPMJEwnUlP1jzudfu5fOwa+2WiyaRJiNZNIkx3cPsRhk9zx4EXjvgu0CrwK51xeAH6xm66GrGHidMrsw9od49YC2NazZ/wC9A+FYOtMlBsi+R0wj5wOlyUDTGXEQz4jjoKGmgp+seJnHy1LdPg6ildFK6UmooH5/QU9YyyWhY0AJJ0ABJPcBGpdKS0Ucw1PELGf7PW8SbQjmoGYqN1RrHs/Cf4kTBmvWxlrtmhGYypgVfeOE9nvrENRnF2vTatGlTFlsXd0ZTWoyIoTnrFJTWOiFjepbkyQufhD6DTvhmXEgboSzX2O217v1h1xRBzhiO5z6d0L7miuEcJOliYnWpjQmlMTKB+IlAWPcKRcbHMs7p1UsSpYbQ4erYMoLBwrMzYczUs3ClDFBmmrCnOCYGVOQ9Ik43FGdeqUmavs1s/JtUjrLUqz20VgSpC0BqGFDXnAbaDokmDt2NutTUSZhAcflc0VxyyMFNl75SSMJORQKCdxw74B7RbSTVkTCHYdnCApIGeQoI0rHGMDC80lLZlFsd69UzVUEZo5ORFciqmtBmNYu+yd/2cOCoPWkAKXCuBlrhB4DUiM2f3eFCaDidK1jRdmtnPoSWee4DTJ3bpT3UrSh7xXygtKbsVKcpcmsbOW2ay4nOJWIWja6ZsKc8oqnSz0dJPQ2mRRZ0te0n/qIM6gDPEvx03RcEfBhpktAVPI55Q/1lRhmZy2yDb1O6p74a42DFuLs+VicjEdzFh23u02e3z5ZXDSY1KaUahFBwivvrClyaZv0GhdF3uPnT2mv8EaxcrEq9dap+sZN0Zr7N/3g/sjWLjPvVYAkr8I89m/lsYvtotljOQiUYjWNaDWsSTHdxL0mJ8njxXL6nOAaSy3dSLGYDXwcjGXrX9MPCvUUafb54OVmYkV+2oPKJl3WgujFlwEVVlrWlOehhTbQcVIj3TO7U4ae0PPUD5x4jO9V+lJo6yVVuU3pWnZIK7ny8UyiiWSx4U6xlx1ICitBnpXjppF36VaF1H5h8UiLct3q2FWphl+1NdCsodZTnWlPGPY+FenpYI52b3sFrdsuUmO1TElhgSshExTGGVCRUKgO6prvpQiIsi1WOYyotkdSW98TSztU5AKRh8KQIva8Hnz5s1z2nZmPich3AADwhmVaMDgrkQQQ2hB5U0jqVasUnQYvW6+onNLrWgB86EZnkYZXWCt6I82zyJ5o1F6t3r2idVBHLOh5nlAloyqVnTj6oo8JhTMzHQGY0hqe9PTziLcbJ0e2JVE4FmCqAasa0HZ30z3UyghOlFRWmuXxpSBVnTFWu/0iw3lYXWxyJjgVmitQa+62HPg1AtYKSTEp6a/6cXffZl9mZV13EHMeeo5Q7tPbVNkBU1DOtOPZqT3QDmNoOUOz7smTJClBiAZyRxPZGnhDIy7COoxRS1LkjWKSXtEuUADUqO8tT5xp16Xi1JSupDSmZG5Z0/QxSdhrJMFsDmWzNLo+EqcwvHxPwjT9p5KTlE1NWBBBGjDcYauDAHdnb265UlE6pVTwI1HlSD8iYF9lNXM79xHzjK7ltxlgUyeW1acovr7UWeZLDMWDDMEDMHeO6G7sJNNblF6ctm/qbSorl1btxwnsknjQ08IxxtY+n5VrS8LPMkvKcy3BUOQKVIyIzqCI+cdorkeyWmZJmAgo1K8RuPlSASaYV3Gi3dGY9m/5/wDwjUrtmUqWFACKmh1PdGX9GB9m/wC8/wDGNbuUfWb64fWucebzq+rkvnBsi/pos13zQy1ia0RrHpEkx3cXtMD5EYC3sK5QZaAd5mMnX/bGYeSpzPf8Yh3bNpNm5V9sfggEEJ7drxgNZn7U796R5rHjeZS+dzq9kU/pSbtDvY+Hsz6xXtnb9dZor2lwsGH4WUqac+1BzpJepXP7Nf6kEVO5ZgDOaE0UnLdShJ7qR7Pw9JdNA5ub3sjXlJKTWB4nPjzh260VXVnGJa9ofh3gc4YmTC7FiK/7rBKxWBlEpiOy7Zc6EaRtnLSqBgtUifJtINkmqoqAVNSBkA5wtXuyiXc2xtpta45aUlClZr9lBmN+/wAKwT2H2Wnre3VvLpLWrviAKFH93iGzoeRWN3wq8hlYClGUgZCmYyHdC3j2bQ2GZx2MXn7JyrJKo62WbOOKnXTXGY/9tCFGm81ih33NVpgAlpKpkyoxYEjTVj6xaukGQEtEiayhmeSA6mpBeS5lsfJRFQKl3NN5HpCMd1bNj35HbCmdd3+5RarJM6267RIJBazMs9SM6S2OCaOYDFTAaRZlUUyNeOLXllHFjtps80nJldHlTFFe1LmLhYVO/Qg8VEFCSuyTetUiElM9/DdBa5L4ly06tzQhiRUHMMM8wOUBklFiqjMkgd9Y1HZnZmQ8p1morBFOZA97CwqfEQ6CsR1LqNAO779WU+OVOUN30JB3UOsFr121mTpYQKgNau6gEmmmWggGdmlRBWWG7IJcBt+80yEN2ewS1mDCoU5EMvvUOR3558YYk+ODFZLE9i2LIZZ04c90JbcsyWSHqjalScgGq4PA0WIe06MLMaEjC4D4cgyNkKgDUNh01rFb2YkzXtKrLUtiOFhmFAOTFjoMotSrktYrhqPoK4LEZ1kRgqorVfq6MDRiMIDg1DBacczGe9M+zmGVKtAYvhbqyWoWoQWUMRqVw0qeMa/csxeoVVZGwChwEEA8MjlGc9LABsVp4K0t/GuEf3GGJ2Cr7lL6L/cm/mH9hjW7nSgfOuSxkvRUoIm1++B8DGr3Po1OK+seXzv97L52N8V9IttiOUSjEWw6RKjv4fYc+XJ48Ar0GRg68Bb0HZjH17+mxuH3FRtGT/7ygTY82nfvTn/CIL2nN/L1/wAQFslMc4butIPlHjlzL+v9Oq+xT+kZPdy1U/8AyLHWymysxgskJWZM7cyorQU7CE7qAljzI4QZv6wq8+XjzVEaYRubCyYFPIsR5Qe2XbCrzGZlUZuVyLHXADzNI9n4bv08TmZ39Rh7ZLYeVIxF5MslhRqhTyPEaQHvu45QZZKrKlz5M5JskMwRJwqrYVxZBqCmEH1i27N3nMmqXmUAb3FG4DQc442luSXaEZXUHJhWmYIGNGHAgincY3ShqQEW1uj2wzAJUzd1fW4Ms8FTgrvFMxSPbRb8FmWuRYZnvgXabWbNYHnz+0yywZlDqcWGgO+oUfGMbvrbq0WvViiUphXKgypBtqKKitT3JW3VuSZMldW2IKsw92O0THAPDKhpzit2YDHnShBNONAabxvjxTU9onjrDc5aAmp0J08owxi+DoyywcaR1Lp90eQ+UOHDTIAGp0G4AU/WHpMrsA9Y+meZ1pnv5xFsi4mapOROfdSLoRCSTQa2YsmKfiOiDF4nIRplwyibNPP3uHAVrFI2dl4bOW3s4z5KD+saHslOFMHFSfjT9Y2YlSFZpapnNhljHMlkVWigjdkgB9Yp026jiR1yqr4QN9Dp35Dzi3yp3tbQ44uR36CAdtYy7RY1P2iy04EkOPivxg5ozge95wEl2Kq6lM1atGzFBVSKZ0zh24NrMJ6oIqpKBYtKAAMyns0FPsrqaVqYW1NkGGbLpkVNOWVRTyjPrBbmlFSpqAcWE6EkUzjPmjqNGKVRpGxS9pRLtMppbCkyb1MymRKGWAGcccbVB1pUQH6W70ZbIJZNTOmBm7kUsAOXaivSLSJirMUgDUngRmanjALbjaA2q0k1qidlPA5t4n0gsK0qhcpanZYujH6ub+ZfgDGt3T7r9yxkvRc1EmH8Q9DGrXKey38PrHnM38yXzsbI/aLbd+kTIh3fpEwx6DFtE58vceNAi85JIIAMF2gFfDkVjL1qTx7jcPIDNgYGoRj4RW0kYZk8MCtZhOYoc1EF7TaG0r/UaQKtduEtGcmpFK8e4R5Ly1qcYcs6Wqt2Br9tBAp95qDuU5+FYm3XPMyVLkjV3qx4VOefAKPjFWnW4zptTkBXTQfM5xNu+8CELDKuJAeBaik+VY9r00PJgofg5U5apNmpXLKMyYuE0lSjlT7RwgUrwgzeC0FeJX+mtfWBOx09Jdjl4mVRnmctYcm3oJ87AhUqppirkWINSDyXPwjUmX2Kl0qXn1V0qN8+Yqj8qkufgo84w1rYQagRp3TffHWmzykU4UxsKCvZFJSHlUq/gOcZYZTfdPkYFpPkodNuMeraSVIO4GIxlNwPkY6QkbjnyitKL1E2TamIpmBl6DSGvpRAJGpJjhbS4yCnyMP3fKMybLQggF1rkeOcVoReo0CzysEhF4KtfzGhMW/Y+b2lFdFf9D+kVmevscX48+4kgekFNn5uBS50CMT3AQcdhd3uE7BNwTWlvvPnAvbEATrM2/6Qo80f5QXt85J1JsvjrvBpviubbWqnUtwtEo/0k/qYOXBEdbUyz1oJ0ofhX5xkX0rLujX9oZ4muq8hi5BiK+tYx212Uy3ZG1VmUj8pIPpC1yXERtZpQE0OojgzI5wwiIOkEzROjT6uZ+ZfQxrFzaMM93wMZL0ZnsTPzL6GNaudsOddY8v1DUerk/nBsj9suFgGUS4i2M5RKaO/i9pgfJzM0isX9bUUGp+B+UWplgTeF1l94HeImXEsqqRcJOL2M2td9y6kYmpyR/lAa+r0lvKKKXOanOW6jX7xApGg23Z3CpbrNNwUbzzipbSiWg6tmriALAjICuWW8kxgx+E4oT8xSdofLqJOOmilhMD8AaxLu+USGXTC5P8AMKiO510Ar2MSjdnUeA1iXdd1TNGZRp2jqaaVUAmucdXS2zMzQNh3HVFWYsD/ANrDipnXEKVyPAwTvC6lVKy8Mti1cAIUNU0NVO8DMU3xVrBcNowM0t0oBnRnXdvAGXfEeTKaQ4mWmzTHzqHLVTkaioPjB8BLjcavRA80nDwAGeQUUGpiI1i/DF7sd7Wa0r21B5EZg98D7dsyodQk4nHXCpUEgczw5wmS0vcJJvgpxsR4CPDdtdVEWS0XOktqPaAprSmFa5DMd8dJcoYVWcxHJV+cXp7A0yr/ALM4KBHlosuFCaUpFoa4svrD/KsCtobt6qUDirVqUoBuJ3GLUSiF1YN3zOIKn+owrG2GzTW4oE8XYfIw9dcvFY7Qp+6fgQYiTm/4yL95yfBF/wDt8IZQJxdVqdCaaVoRuIgftxNxS5ZGQ61aA/lIiXd7Zd5iLfwxLLXcHxeo/WK7EJFMc0c8A9BBjaPZ2WZ7rMlo2YNSo+0ASfMwJsre0U7qqfIiNC2hu5Zk3FjIqo0A3DnFVZcXRldt2AkN7mKWfwnEP5W+cBrX0dzVzR1bkRhPnpGr/shRX2j/ANPyjv8AZqqKmYaDOpAy51i1FhajONiy1k6xZyOpLClEYg0rmCBGj3HfkpqAYvFGHqIrsy/wJhCgOg0JyJ5xYbivlGI7FD4GOfk6DHPI8je4xZ2lRoV3zARl6GJpiDdswFRSJxjVGCSoS3Z6Yh2q2Bfsk90TGgVeLAb4NFAq8b0xKVEt9dcozjaYYrQzN9mnZPIU9KxfbTaFqe0POKPtdZys0zQQUYKCRnhIFMxwMM4KsGrPZjWtF8PLlBK7rcFOR04115U1MCJKjBiJ7J04seXLnCsk3MtuQEjv0X4mK1bkLfdG18xZhqapUAg56a04RGs+0f0SbaJBPYGKZKqTowDBQd4BJ1it9cRLXliJPfxgg11C1zrJUmjMEcg6rmGz7qRJ7phxlugp1WOYwswdpoIEylFl1ZQxodVC7667oG2u9PojP1c42m3OvVjqyTLkhsiAT7zcBx3xLlXEsmZMkzrTMwhs8JpjpkMQxZOBxyghYpFllPiTAKA4anMcSSBmfSEqGraTsb5tXSq+SjStpWxAOcDAkEkHErb8QPHKvfHlp2znEF5E3BMWvWyTQqwH/clVB8Vi53xd1jtJxTcOKuTqSrU4EjUcKiM/2n2NeW5mWdutQCv4wBx3N3iF+VodlvJZ3Zula1r7yypm7tKPPs0rHdp6RZ84ATJUs51VRVczwpFWu1lxgMhcnILpU7gaZkd0XC7rnCTGacAZ1KhFIwSwBloO01PAd8H6nsgXS5LBs7PrKmBqAsp45cs4gCcCUX7oNf4tD/TDFjtHsya5/OGLJM/5c1DqqoDyIBNPNhGjsJJVmagPIxCvebpyK/FhEtRQeJgbe7dgH8S/3CIUH1s3spZ4hv1MXq1zWaVIYLWqCvhlFVMgiyWcnUgnziy2KbWxSjWlCyfGsGiWMDGdE15/5iBft3z5qYVGAatmMwOJroNfCJotI+8NT/ukV/au93I6qUGKn3mG+v2QTui2SyvJJUE9sHP04RYtnwMQ0PdFVl2V/utFm2bksGFQYXKK5Ks1a5h2RBYwKub3RBUwsI8eA16ou/1EGJ2hig7U21UxY1L5ZBTTz1iXW5DyfKlVOY/nEAr6tclFZT2yR7obTmT+kArTZOuPZK1IoF9gxU8FVypP8wglYrls7y1WYLVLcaigK1BoWE2hGetD3RFOyqor1qtBc1y4UGgHACOpTUTDxNa8huh29rCJU1pakmgXM8xU6QxJlGCKJExfZk/7xizbHLlJf7k4eUwYPWkVuaDSg0oYulzWEy1wAZiXJfxxBj6xaLBO2F5mRbXCykmszEgTA+EBVFVGAjtHWprBgyLHNRZhTBkCVlnUlcRU+RzivbV3gDa58tiBgmsVchmyK6KFBod0CbtvAo4zLSyGU0B7OMAVoe7XnCm2uAr3Cs/bRZDnqbJLBByZ2ZyMuByiVd9+TrbLdZzNg1JlHqyORIGa8or94ELU0qCc+UEbtt3/ABKKoGJqMeQ9IDU+5YWsfRnZkKT0mzkZ2BViZUwKW91iGTMVOsVu3K0m1zUmHNaqTpXIANQZZ8otN7X3NFmQKhR3eUspTQFyJg3HRANTlU0pEPpBuwTUFrDEUQrMCgUxJmtRuOdIYna2JyVaw0ZQugZgK8iaV+MQrttvXW60zKUExnYDgC5wj+Wkd3CGmEEA8aHSqgmleeXnDFx3NPkTSXlsoK0qaEVrXdWCU9mVQZtDUFIF3x9Ue9fgQYft9oYU7BbuiBa7XVfcYZgZxFNPgrSaZeaj6DZTwAB5UQf5iVczq1jKZErNrQkb1ir3tfkmdZFVescyxiIoFGS0O+PNmL0x2ZlVFT2lR2izGigYjuAzpSFwyZHSkkt/yXpXKZaeqWuib+HzgbfqsUCyZcsk6t2ajuqY8ls9dTXuiQtomA7++g/zGtiyri5rXXQfzL84PXFd88MKlf5l+cS3Vn1Zh/vICCl3S2BFWqNxH/5Asotl0SiFFYKRBu8ZCJphIw8mDKAF73W7A0IHgDFijhpdYhCh3hspKfCDKSle12RuG9tdTuiNY9mJavVEZaDLtMR4AmL89jB1FY9FkFa0iUUzMr02eLTmamtPgIZl7MHhGnvd6k6R5+zhwiWRGazdmzSlOUW6xWLMNT7CjyMG/wBmjhDyWSgpF6mXRmt+bIPMnzH+8xPnEe6Nlmkz1crkAw7sSkAjhStY1FrJnHgsQ4RRDM12SBU40x4gSCSfeBzDUOdf1glZdl1WagwgItSVGhKpi9TF6+gjhz8oX0Ia0z+esU0QzKfcLzZmKYK0NVNTWu6h3RPZJ0mqoA2MAzFYYhiIINRoYvhu8cM/QcI4/ZS8Iqi0ZPI2SZGE1cnJaqgdmhy084JS7HM3y1PwjRhdS8I9/Za8IJbEfJny3cp96UPgYek7M2d8iigniIvZuteEefstYuwaKDbdjVMpkRVUEGuEAVFNK6wJ2b2X6hsTKcwRXhWmo4V3xqy3cBpHIupa6a6xT3CWxVFun8Ij03QeA+MXBbEBHv0QcIPUDRTv2GeFO4kRPsV1YYsf0QR6tmAiaiqOLJKoIk0jxVjqACFChQohBQoUKIQUKFCiEFChQohBQoUKIQUKFCiEFChQohBQoUKIQUKFCiEFChQohBQoUKIQUKFCiEFChQohD//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api.ning.com/files/yloi*0VFSDezkEGNDH0aRKHyqMHnd4cl94cvNCXNueFLNNuDnivYyc2SEC285O0x5Bstl1UWF0dC32T-83olCC3uBON1*JCi/ve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9395" y="123665"/>
            <a:ext cx="4896544" cy="42466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404664"/>
            <a:ext cx="4906887" cy="5721499"/>
          </a:xfrm>
        </p:spPr>
        <p:txBody>
          <a:bodyPr>
            <a:noAutofit/>
          </a:bodyPr>
          <a:lstStyle/>
          <a:p>
            <a:pPr marL="0" indent="0" algn="ctr">
              <a:buNone/>
            </a:pPr>
            <a:r>
              <a:rPr lang="es-CO" sz="5400" dirty="0" smtClean="0"/>
              <a:t>Y </a:t>
            </a:r>
            <a:r>
              <a:rPr lang="es-CO" sz="5400" dirty="0"/>
              <a:t>he aquí, el velo del templo se rasgó en dos, de arriba abajo; y la tierra tembló, y las rocas se partieron</a:t>
            </a:r>
          </a:p>
        </p:txBody>
      </p:sp>
      <p:pic>
        <p:nvPicPr>
          <p:cNvPr id="4" name="Picture 4" descr="http://api.ning.com/files/yloi*0VFSDezkEGNDH0aRKHyqMHnd4cl94cvNCXNueFLNNuDnivYyc2SEC285O0x5Bstl1UWF0dC32T-83olCC3uBON1*JCi/ve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7" y="1484784"/>
            <a:ext cx="3819201" cy="4246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8486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656184"/>
          </a:xfrm>
        </p:spPr>
        <p:txBody>
          <a:bodyPr>
            <a:normAutofit fontScale="92500" lnSpcReduction="20000"/>
          </a:bodyPr>
          <a:lstStyle/>
          <a:p>
            <a:pPr marL="0" indent="0" algn="ctr">
              <a:buNone/>
            </a:pPr>
            <a:r>
              <a:rPr lang="es-CO" b="1" i="1" dirty="0" smtClean="0"/>
              <a:t>Para comprender porqué fue rasgado el velo, es necesario que tengamos una idea de su significado y</a:t>
            </a:r>
          </a:p>
          <a:p>
            <a:pPr marL="0" indent="0" algn="ctr">
              <a:buNone/>
            </a:pPr>
            <a:r>
              <a:rPr lang="es-CO" b="1" i="1" dirty="0" smtClean="0"/>
              <a:t>Cómo </a:t>
            </a:r>
            <a:r>
              <a:rPr lang="es-CO" b="1" i="1" dirty="0"/>
              <a:t>era el Santuario </a:t>
            </a:r>
            <a:r>
              <a:rPr lang="es-CO" b="1" i="1" dirty="0" smtClean="0"/>
              <a:t>Terrenal (Exo. </a:t>
            </a:r>
            <a:r>
              <a:rPr lang="es-CO" b="1" i="1" dirty="0"/>
              <a:t>25-31</a:t>
            </a:r>
            <a:r>
              <a:rPr lang="es-CO" b="1" i="1" dirty="0" smtClean="0"/>
              <a:t>)</a:t>
            </a:r>
            <a:endParaRPr lang="es-CO" dirty="0"/>
          </a:p>
        </p:txBody>
      </p:sp>
      <p:sp>
        <p:nvSpPr>
          <p:cNvPr id="5" name="4 Rectángulo"/>
          <p:cNvSpPr/>
          <p:nvPr/>
        </p:nvSpPr>
        <p:spPr>
          <a:xfrm>
            <a:off x="418346" y="2181652"/>
            <a:ext cx="4513693" cy="3539430"/>
          </a:xfrm>
          <a:prstGeom prst="rect">
            <a:avLst/>
          </a:prstGeom>
        </p:spPr>
        <p:txBody>
          <a:bodyPr wrap="square">
            <a:spAutoFit/>
          </a:bodyPr>
          <a:lstStyle/>
          <a:p>
            <a:pPr algn="ctr"/>
            <a:r>
              <a:rPr lang="es-CO" sz="3200" i="1" dirty="0"/>
              <a:t>Procuraremos en </a:t>
            </a:r>
            <a:r>
              <a:rPr lang="es-CO" sz="3200" i="1" dirty="0" smtClean="0"/>
              <a:t>este diseño </a:t>
            </a:r>
            <a:r>
              <a:rPr lang="es-CO" sz="3200" b="1" i="1" dirty="0" smtClean="0"/>
              <a:t> </a:t>
            </a:r>
            <a:r>
              <a:rPr lang="es-CO" sz="3200" b="1" i="1" dirty="0"/>
              <a:t>la composición y elementos </a:t>
            </a:r>
            <a:r>
              <a:rPr lang="es-CO" sz="3200" b="1" i="1" dirty="0" smtClean="0"/>
              <a:t>del </a:t>
            </a:r>
            <a:r>
              <a:rPr lang="es-CO" sz="3200" b="1" i="1" dirty="0"/>
              <a:t>Tabernáculo o Santuario Terrenal </a:t>
            </a:r>
            <a:r>
              <a:rPr lang="es-CO" sz="3200" i="1" dirty="0"/>
              <a:t>que Dios mandó a Moisés que construyera según su diseño.</a:t>
            </a:r>
            <a:endParaRPr lang="es-CO" sz="3200" dirty="0"/>
          </a:p>
        </p:txBody>
      </p:sp>
      <p:pic>
        <p:nvPicPr>
          <p:cNvPr id="2050" name="Picture 2" descr="http://t0.gstatic.com/images?q=tbn:ANd9GcQYklNfRlRd_zzyL4HC-2Bp0sHOZw-BKAQw0tgFDUymqfO0WIXga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39" y="2181653"/>
            <a:ext cx="3960441" cy="3539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877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690864" cy="6048672"/>
          </a:xfrm>
        </p:spPr>
        <p:txBody>
          <a:bodyPr>
            <a:normAutofit/>
          </a:bodyPr>
          <a:lstStyle/>
          <a:p>
            <a:pPr marL="0" indent="0" algn="ctr">
              <a:buNone/>
            </a:pPr>
            <a:r>
              <a:rPr lang="es-CO" i="1" dirty="0" smtClean="0"/>
              <a:t>“</a:t>
            </a:r>
            <a:r>
              <a:rPr lang="es-CO" i="1" dirty="0"/>
              <a:t>Y </a:t>
            </a:r>
            <a:r>
              <a:rPr lang="es-CO" b="1" i="1" dirty="0"/>
              <a:t>que hagan un santuario para mí</a:t>
            </a:r>
            <a:r>
              <a:rPr lang="es-CO" i="1" dirty="0"/>
              <a:t>, para que </a:t>
            </a:r>
            <a:r>
              <a:rPr lang="es-CO" b="1" i="1" u="sng" dirty="0"/>
              <a:t>yo habite entre ellos</a:t>
            </a:r>
            <a:r>
              <a:rPr lang="es-CO" i="1" dirty="0" smtClean="0"/>
              <a:t>. Conforme </a:t>
            </a:r>
            <a:r>
              <a:rPr lang="es-CO" i="1" dirty="0"/>
              <a:t>a </a:t>
            </a:r>
            <a:r>
              <a:rPr lang="es-CO" i="1" dirty="0" smtClean="0"/>
              <a:t>todo </a:t>
            </a:r>
            <a:r>
              <a:rPr lang="es-CO" b="1" i="1" dirty="0" smtClean="0"/>
              <a:t>lo </a:t>
            </a:r>
            <a:r>
              <a:rPr lang="es-CO" b="1" i="1" dirty="0"/>
              <a:t>que te voy a mostrar</a:t>
            </a:r>
            <a:r>
              <a:rPr lang="es-CO" i="1" dirty="0"/>
              <a:t>, conforme al </a:t>
            </a:r>
            <a:r>
              <a:rPr lang="es-CO" b="1" i="1" dirty="0"/>
              <a:t>diseño</a:t>
            </a:r>
            <a:r>
              <a:rPr lang="es-CO" i="1" dirty="0"/>
              <a:t> del tabernáculo y al </a:t>
            </a:r>
            <a:r>
              <a:rPr lang="es-CO" b="1" i="1" dirty="0"/>
              <a:t>diseño</a:t>
            </a:r>
            <a:r>
              <a:rPr lang="es-CO" i="1" dirty="0"/>
              <a:t> de todo su mobiliario, así lo haréis. (…) Y mira que </a:t>
            </a:r>
            <a:r>
              <a:rPr lang="es-CO" b="1" i="1" dirty="0"/>
              <a:t>los hagas según el diseño que te ha sido mostrado</a:t>
            </a:r>
            <a:r>
              <a:rPr lang="es-CO" i="1" dirty="0"/>
              <a:t> en el monte” </a:t>
            </a:r>
            <a:r>
              <a:rPr lang="es-CO" i="1" dirty="0">
                <a:solidFill>
                  <a:srgbClr val="FF0000"/>
                </a:solidFill>
              </a:rPr>
              <a:t>Éxodo 25:8-9, </a:t>
            </a:r>
            <a:r>
              <a:rPr lang="es-CO" i="1" dirty="0" smtClean="0">
                <a:solidFill>
                  <a:srgbClr val="FF0000"/>
                </a:solidFill>
              </a:rPr>
              <a:t>40</a:t>
            </a:r>
            <a:r>
              <a:rPr lang="es-CO" dirty="0" smtClean="0">
                <a:solidFill>
                  <a:srgbClr val="FF0000"/>
                </a:solidFill>
              </a:rPr>
              <a:t>.</a:t>
            </a:r>
            <a:r>
              <a:rPr lang="es-CO" i="1" dirty="0"/>
              <a:t> </a:t>
            </a:r>
            <a:endParaRPr lang="es-CO" dirty="0"/>
          </a:p>
        </p:txBody>
      </p:sp>
      <p:sp>
        <p:nvSpPr>
          <p:cNvPr id="4" name="AutoShape 2" descr="data:image/jpeg;base64,/9j/4AAQSkZJRgABAQAAAQABAAD/2wCEAAkGBhQSERUUExQWFBUVFxcYFxgUGBcYFxwXFxcVFxYXGBgXHSYeGBokHBgXHy8gIycpLCwsGB8xNTAqNSYrLCkBCQoKDgwOGg8PGiwkHyQsKSwpKSwsKSksLCkpKSwpKSwpLCksLCwpLCksLCkpKSwsLCwsLCwpKSksLCwsLCksLP/AABEIAL0BCgMBIgACEQEDEQH/xAAcAAACAgMBAQAAAAAAAAAAAAAEBQMGAgcIAQD/xABKEAABAgQEAgUIBQkGBwEBAAABAhEAAwQhBRIxQVFhInGBkaEGBxMyscHR8BRCUtLhFSNUYnOSorLxFzNDcoKjFiQlRFNjk8I1/8QAGQEAAwEBAQAAAAAAAAAAAAAAAQIDBAAF/8QAJBEAAgICAgICAwEBAAAAAAAAAAECEQMhEjETQQRRIjJhcRT/2gAMAwEAAhEDEQA/AN3KWwcxVj50sN/SR+5N+5FlqPUV1H2GOUX90PGKaGUbOiP7U8N/SR/85v3I9HnRw79IH/zm/cjnb0R1iaWiG4B4nQn9qGHfpH+3N+5HqfOZh50n/wC3N+5GgAIPpUOIKxpgao3ojzi0J0nfwTPuxOPLmjP+N/Av7saTky2MMJEt9Ip4EScjcqfKimP+J/Cv4Rl/xJT/APkHcr4RqvDay4Srsh3LlxnyR4DJ2XkeUdP/AOQdyvhEqMbknRY7lfCKMZEFUaDGeWRJD8S5DFJf2vA/CMvylL+0PH4QgCHEe5IhL5PFjrGPxiCPtDxj78oS/tDxiuoeJFiB/wBR3jHwr0faHjGE7FJablQHYT7BCWUY9WmGj8lM7xhqvKymFjNb/Sv7sQq8uKIa1CB15vhAJTCTGMMRNSQpAv8AWADjth/MdwRZj5f0H6TL8fhGSfLuhP8A3Mvx+EaUxryaXJXYuDcHRxC9CFjnFVOw+NG/U+W1Gf8AuEfxfCMT5d0X6Qj+L4RqHBaIqd9dW5ceyCamhSHfSE835cWg+JVdm0VecGgH/co/i+EY/wBo2H/pUv8Ai+7Gk6xAcwumyeEaI0xHCjfi/ORhw1qpf8R9iYyk+cSgX6tTLP73vTHOCk6xJTUqlFwLcdu+KPH9Ca9nRs3zgUKdahI7F/diP+0fD/0lP7sz7savosElzaYnO8wXKi721DHaFdJhAVM6QLbNxHKMLzOLaaNEcKkrTNwzPOZh41qB+5N9yIjPnTw79I/25v3I1HiuBnVAd7/gwhGqmI1EFZbO8KOh8G8taSrWZcibnXlKmyrT0QQCXUkDUiHPoRGmPM6P+fV+wX/NKjdMWjtEpx4uiOo9RXUfZHLMqlzFnaOp53qnqPsjm9FCnh4w/LigwVgScLmJNg44jSJUyU6L6J5XixYdQJTLOY5tSnY8nhJjFGQpwGe/bCeflpFuBlT0KVPYxImQUloSpml93h9g1T6UiWtQHAmzHrh8WWnUhZx1aC5KLOYMpKUm42iSrwSajZxsRe3Ecoa4RmlJGXf1km4PNjyjVPJSMtWyM4aVDMAxHj1c4Z4fNJsdYKSxAUlJSDtt/pPCPfoRdxr7YxTyffTCkEiUIIppDGI5SXEF0qrsYzTiOmTpESJTZo9TKjMBoxZ6opAgEuPpibQUmXHlQi1oy37KgstFo83iQKaInLRXCdI8lqbWB1yH+e+CUS4xrahEkBUxWV3YbnjF076FKF5RTwVHXKNH+EJaaSFF20hri801EzLLS7m7dcP8M8mEy0Zprcg+pjVGSjFWMxFhMspWqYoEJCSAeZIeBMVqkkFob+UM+2RLAcvwitziGygPzh1UnyYr0qFs0ux7oHVIUosgOYe0+BKV6wyjnrDRNCJYyoDcSdY1Y2mTk2itScASm8zpHht2wUsOGAZuGkMKin7YX1aSkWvF3KiaVnlO4s7RbMIppOUAl1b/ANY199MIMWLD8fpmSFpWkgXIdj4+6M2SHPbRZfj0yz12DhgpAuOcJcRwAEObP82hjSY/T5gET0hwPWt4mD59VLKD0kqjBkx0/wAR4yfsG82mGCVWKO5lKHL1kRtKNceQlSo1pB0MpbcLKSzd8bHjXhvjsll/Yjn+qeo+yOahWtpowjpWd6p6j7I5lFOXh5/qHEHyMTI5iGs6ulzJTqLK4bvpFfRILxmotY24RjpXo0UQVFNeJaRDdcWChxJHRMyUlRAZ77aFtIxqKNM2b+ZFiAW0A49kV9Asc+TuOm0ubcaC9xFjnUIeKZKwWbsl2GxHseLJg+Pgp9HNzZkAsdyA/RI2IEUx5HDUujPkipbQVPp5ti5UE7PZvdDKlmgBzt9Xf55wFR+UchSgnMUk/aDDqJeJ8YlEJC0DQueo7jlC5GpMSKa7DZtRLdwSOsW7YjRPSTqx52gaRJCkAuz7HjwjGRRukqKgkP1nujPcYrspQ/pHOu0EzJQaKlMnJRclR6g3brDFeLlUt3dOxeMuVxopGLCKnGQlJA1ELEY8rNq43EIcVxAAEg3hRIxHcm0ThGy/DRs2nnpWkKHdGSpqU3VbximYP5RJlqubaa2voYzxPGbljfU+6HUHdJE2vssdViiJYzB1cALDtisYtiBqFgrOUbM9hAsvEnIJO977QJU1JBzOkJJYWsbPGqMKWhUrZYcOrKeQk5QondRYfFhAeJ+VCFO+wYAcIRIrcynSXBBSU7F7fJhjh+CIfMpyToDseZhZqtsdJAMiTMnqdKSBzh7SYXLkjpFOf7R93CMzTrZnyjgkZe9tYHlVKcxQlOZQuokaDiXgxyN9CyQTUTBtCioqkh7wPidQtzlUD89cIKoLOr9kboStdkXD7G1TiaBuIR4hjGawBgcyzwPbHqJKjyi3D7Z110ALmK2HfA60qOphxMkBtXMCKRDxaFabARLaGFJiCkhgoxCpERlEaOEZIVNo2X5qcQMytIO0lZ/ilxt540j5mz/1A/sJn80uN2xknDg6R0pcnbMZvqnqMaBRSoJ4dcb/AJuh6jGgAljCOHNUPjlQfT4WlWim/wBP4xFX+T6Veprz9xiSllcHEO/o+UAEuSLgaDt3MSjiXLjRRzfdldkeTs0CzL4hN1d28NMLZFilj1XgySjpQVKXmA0e9ldI2J4j5eHy4VB1y/wWORyXR6mSSAQxB9vDrj70UtYaYi+yknKvv3idNE/1SN+i4v1MRE83Dys6EBrEM4PFmAPVpCzm2qnsSknoWIwanAPRmKJ+0vTqYCPaaYulsrMqnV9ZV8hNmLbdnwiWo8nqpN5akKfj0b6sQYHqsHqlBpixLToooLk8uEZJTS6LxjfbGE9a0JzSg6DdQTfRy45ENCxflQghgTAglqlJKUTZjaXy9VrWhBPwlJIKSQN3uX4jSxgUprYyVDWr8ogxDwNS+U/RKSpuULRhKCWKyOFnL98WLA/IBK2W5I4KGp5bN2wkoRoqpJCasxALZjAvpA2sbLPklJAvKBbk38rCAKzyClqUSCJaToGBu17uD4QsXAPkNbzKwjQx9MxlSlOdWAtu28WHFvIdSDbuDFXgYFw7yXIUFF+TjeLKcEjuyHCpM2esJQDxvYNveLSjyQCktMmGxsEaDRyX1MZUZ9ATlF9C+pgn6cU30jNkzSb/ABOURT/wwhD5Jt+Yv7YEXLmy1bk8nPbB0+qzrGU32hsipCU2YHc7w0Zy9gaKrWT6icQyVEpcWtz3tGVNPqgjKZdhxJftiyGvzh2BPMe2F8ytIcFIB4gHu1aKcktNE9+irVFJPBzMb87QHMnL3Ji4zK9WUgDU7hx4wgn4epXDvh1kYUl7FKl84jzNBk+hUnYxB6HkYusrA4r0ROY+UgxIZJ27olNG4F7xRT9k6BMh4RiRB0ygUN0vweILuxEaceb7ElAuXmfH/Pn9hM/mlxumNN+aWW1eT/6Zn80uNyQMsrlZFqtHy9DGpxg6SdE+EbYXpGrUzlbseux8ITg59BjLiQS6UJ+r4QzlYikABQcdTGB/pA3U3X8YnkSQbjvGndEJ4Wt2V532g+RMQrQgdkSTCwd0nqiDJf1e2PZlONSWiUv6BUSSK9yxsOfxgmUrmD2iAfpUsMAknm1o+WEqSrQgXLFrRCn6GaQfVYlLTYquzlKS/eRYQsr8ZSpDByQdeuFaqQKDpKhyYm3faAqjCHFpsxPLKRr1C8RpN3ZdRpA2I1mtr7cITT6xWguTB6sKSLOpW2490RnACrQdwUYunFewh2BYIogrmEe0gO79cXzCZz7MkMB2Rr+iwWbmASVpffIr2uIvlHLyISHOm+vWYjke7sWX0Ma6rDtu2nbC6qqEpQSdTo1/6Qhq54mTVEKU7tcFrdUDT8OzaTG/f+EJws6Konqq7cgNz+GsYy5kkj+8Obtbu2hbLwovqkh+JHth3h9InTMB1MfGG8aKOQtqFZdAT1CFFfiu14vtTg+QP6TXrhRUUqValCusfEQySTAplITXsoK3GkSS8TUSSTbhFpRgss3yI6nMZS8ClzHaUktwU3vivOB3ISUGLdIC2XeGK1IUfWaDJnkygBvQgcwu/fCub5PzBdKTbS4PvgrjLaEbD/oqh9YNyF/GIZqCYHkV8yUWmpcGCpas/q33uYpCk9kpJiyqpl8YCncFIvxAh9MkKNrdjxiKNXyIu6kJFtCJGG5/V22P4xh9CKSx190WFMhIubdsQT6VzaJ8ndFvViYS2iKdTuXh8KMLDFN+UAGiKVHcCNsZpJWtEabeh/5r0NWH9kv2oja0a283cv8A5p2/w1e1EbKjsjV6JS72eL0jW4pmjZKopWUQcTqxasXfk9JuUh+LB49XTEMyiIOWOEYeheC8ak7Y6bAlVaxYX7vZaPFzHspav3QPY8FJVLZ86G3OYM/W8JsYrkk+jlkH7RHsB9sZ80IwVxZfHFydNDClmJUCQtTAt0gCOsW64Dmz8ymCjlB+yGPddoHkqVk9GND4wfS0QGu3jHnzyykqZdQjF2eU6FqLBiOLEe+HVFSkfWI6mAgOSvYWglExg8ZJML2T1CUEdN1AfaUW7ork1YdXRTqWDd0H4lU2bjC08f6P1wLDFUMsJlM9m77coapX2fNtYS0cxk8z8iM11JIa5BIFuA1MBN2dKNjWZII0mLfgWHtAiGSuaSQkqLcSP6QfTTTYO9u+GckPtB8sbqibtCQJmsy0ZhzCPjA5lpNhJAPHKfcWiwzEWMVvFypwpJJYgFn9Xj3wYzsK2NlSAuUEqALcW+MBiUlGiAk8soPjeBaXECQPm4JgXEa5hm5gn2QzdgUaJqmelJfpdThr9UDSanKp0sORL7G0LzU5kA8Fa9ZiH6Va1+l8Y7in6KUWtFRnQDYg8Ne6IZ06WgXLt2who61gHuLhvH2wfJXmDhgDBSS0I4mFZVy5liLbWhcJDK/NuBDKZSAgknKBvpAiaVKvVmg9ShGmEXWkBbJH/WbujIIB1LxjKoUC6pg7CPGJkKlgP6QEcQXHhF4wm/Qv4nop0x79DGrQPMxuSlTBSj1FvaYjqscQEukEk7q07orTj+wKvoLWkJDlgOJgGXIRMUQkuRcjgDu0VqrrlzFKUVE7Dh2bCEycWXInJmyyXD66EWe24N4pGavoLx0jcXkhQ5J5P6ivamLo0ay82/lp9KqlS1S8qvRqUCNGBSCLnmI2ZDSab0ZJqnsxXoY1DW4otBJKmGXqYi/cRbk0bemGxjR8zHaWZnTNljNmSwWpXUySPUW93DuIVz4opiXZ5XeWJAKZbkvqSWHIXv8AOsLjjE1Svzi1EsUm/Xwgb8qUwnfm5bBJsJgEwK/V6Wj8bERl5R4nITMUJKCUWUDmIL7uCHAGjawqzb2XVIY4dSaEhwD0ebH2bw7o6MqLncxB5PlE2UmYD0TZmuFDVJ4M8PJbAW8Iz5sg930ZSpAGmvGJQnbcx4jSJpbAPHnOd6Gr2fAZYyC7PwiPUxjVrZLDeJ9hBJqCtbd5iWeE5cm3v4xnJQweIF30hlsY9TKZID3Hs4iMEzGWzOAk6agnTr0iTPbL3GB8IqR6deY2IIvHdsNaLVhlKzauBd78/fDunQ0AYZKCEjiwfraCK6vyJIAzKIsAW5OX2h8ME52zJNt6C1SxrsYrGJ9FwPl7N/FFgpKoKRbQcC8Jcal3zAbhu8PD5koy0diu6ZWFqyKKQdwR2u47xHtScwL3BgCoUc5XtYHruR8/GCkKce2J/TNLVCiTMKCUnR/kx6sFJI7e/SM8TkOMw29kZUcwLYK6n30izXtD2CVVXlSG3ETYdiZCmJ6KvAwPX017F4BCG6+ENHWw8bRaJqnBMK6mmSsO3ZpHtPWkAJO4DeEezBe3hGqM7RHjQmqMOKT0dNuI+eMCU0pdgm19DoRre8WaRREmC/yQAlxY8eMGXyeLr2PSE8mmAJLBx7Yir6r82eOggmZIVcAdvLeMpWDEqClHojQC1+uBy5bkdSSF6ekDmdMsAB2+eUJMVASrIL5StIPEBiD3RZsRmoCVJ0AQX3YOkAdZ0ir4shphN2BHigfCGi7JyLZ5nB/1E/sZv80uN4vGkPM1LavV+yme1Ebui8ejHlX5GE71T1H2RytXUswLKg5ykEF/ss2t7NHVM71T1GOXqyeSsNYAvblAlpDY1aYKJDjMm9nLXYs5BGobjo0RLmm7xLNdEz0ku2UuOROxHC/jGClJWq3ROrH2A7xMboxp6haVAoJBFwx3EXvyf8sMxSifkQwLrUoJ4scrN2P8Iolxpr2RAsElyXMJOCmqZyk0bzE4FIKSCNiC4iWWSU24xpzAcbXTksogcDcW1BHCLt5JeWhnzFy5mVKlXlABtLFL7lr98YJfGlGXLtGhZE1RcDYfPdEc3Vz8mPluA511/EwHPqgNb9USkkvxQy+ydczaMUpvAcutBPx90FCZYmO40dZE9yeEYU0pIIU9wWPVdvYREmSx64WzprEaMbEHmbe+CoXEa9j6q8tAk5JQFhdSnYaXgEY5mWCpWYau5bsbU8or8wIWLjI7sUk2N7qGitW2MCVAXJUM97nLlukgWsT7GikYJdBUYmxMMxTpMQlAN0gku3Aki/Fwd4Z4vKzSVgXOUsx3tvGuKecSULzCzKUCS7WuOJtFqw/E0Z7KBCksSD1Mb35QkwOFO0JpqvzuQmwCip+Dm3fGUpTDiPloj8oqRSZylJ0IfmQSSSG7IioawKJTuR1aQvrQz3sImp5WgQDI/Y3VBbhLpdx7+EQVCXS240i0HYlkNlO+9we2A62na/HWPZU4uBBC1P22IijjQ9gSy6EjdO/bBdLi+gUkdY+EYTqfKOI0LbQLPlMH1hkjtMtdNMBDiCE0+Yvtz0ip0GJGWptUk934xZRVhSQ1wbv7olOH0J0ZTadJOUXa6lbDlzMA1RASSTsW5D4mClTg2V2TFexqqznIjQanifhAjr2FWytT5ypqiX6LuTxYx4umVM0DlLdzBI8IayMJzMkuA7niYJqqhMoKTKCXI6SgbJDcd1NGnzLqIPH7Y681dIUV17H0Uy2+qNo2/GnfNdOSK9KUjpKkTFEnUXQwtudY3FGrE3WzFmrkYT/VPUfZHLlSBmudfwjqOf6p6j7I5bWhtLke3j2QZ9Bw+yOoplo1uDZ/ZEaqXY3gwpdIAVdIYvcEEn3mIPQqA6vDqiNlmtgq6RoiCG0tDSSCosNeOgHMvZo+xPDFSy0xJSSMw0uOIbXSCpegOCq0AmXmQ+4LHjo/xjyUDZtduMZSppQWO7MfnUawyppKR0srdrjsjm6QEhvQY3NkywjNmYH176l2HIExGrHZx+t/CPCFy6nt6wx/GMxVDT1TEeK7ocZUuOTXYgK5n4iHlP5QpBYgjidh+EVmWogPqOIgiSXunt2MLKKYS2T8XDNoduqFE6uBVcgAX7Yr1RiShM/V0bkI9m1B1bt/rC+NpDxab2Np2KSyWKVK5izniNY+FeCLfnEbpUC4cHbUEbEQpRMVsB15hEsqkVuAxZ+kkeILiOSSHab6G0mrQlXRCVDTKSQogjQKFjwuIOop5GYoWlYV9VaUhQbinch9RAVPQAhlrDWssOR/lWllDxENpFAkX9I4H2hm8SkHxicpR6OpmNZifqlYUSwBZttBfaB5WISlKBCSg7aEF+Lad0PKellKcZv6xjMpqYPmKbb9HXsiSlH6CQhKtdRtGK5BjNU6TlGpO2WJ6erllL3YfatHRnxF42KamgvmA1164kTYW1O7Q3VUSma3GFqsVS5ASC3K9z1HnD+WT9DJAvoybXZ34mMTTqII9GpuP4GCJOKzvsJAbTM3bZ4+VVzTqsp/y/EiB5KKcGxUcJXexHW3xjKUVotmB5P8IKWgO5cnncxj6Ml8qdO38I55XIosSXZ5MmuH6XgB4wL6R9GSn7SiwgqRSZiTMUyEglRNmHIcdYSYhiozmaU6g+iGwSkMFeFu0x0IuTFnKMegjGMUTJARmd9QCyi+pP2BsN4Q1OKmYEy0JCQ+idyeJOp0gb6IpaiTslS1KL6DXxIHbGGHVKUTU/W4MWFwRdw8boY1FGKWRtl18z80flVnc+hm321Q7RviNI+a2f8A9RkIYAimmuw3zD2i/bG7Y0Q2jHl/Ywneqeo+yOXPpKto6jneqeoxzDSyQsFlJBTqkqY23GxEDJ0Uw+9kCaxtUdbW8I8a7jTh7oYimB1Y7BSWPZaIq+RklqLCwLKFu8RC1dGlxdWRqS4SEs6lAEJ06ILdtx3Q/wAYrkLplJU3pElKpZbY5VagWOUsxtvFfw2gmFDpTeWMzks+VTjXWx24CGlNVhQGihMKZYAuoJzjMCwd8tu0neGkqlQFUoWJaYhYYgMOPujOdPsw04/HnEU5BQpSNwSnuLfPXE1DhylpmKCsvo05lO4s7R0lQq2eS55ZtRzgyRIJHqA9gI8dIxoacWKj4aaMT490OlS2bK3qsSbEMXJ5AtGec6dItGAvGH5cpYgnYH2voIYU9MBmOWw1bs02v7oCnVoM0sTlDB9bvre7aPyieWglB6TBgNXcH5MI3KtjKKZKrCwR6ofr1+S8eyqQyyQlSR+q6j1FrfhElOSiYASTmBy6NqSd33+WjGuwzMSsrI6kuXLAAX5CJ8ndNleKStImVXqLAZDYdZfh3iMROK9SbM7FhrfTexgBOHA3EzOPrOCC1ibu++3CIhSscomhwSD0W2vY6i3thlFehLHKqYBRZRcNu5uLc4NpWAIKiNTYOfebxXlSUdFIKlGwzaNmGZztpdieHCJJGBKU2WYyLai6iN9iB8IDx62zr2WpM8JTmS3DpbmzH54iFUyszKP5oEZmCimxAt0eJJffaAvoknMAVTF3DpANyBfncgHt6oZz65JQkJlqDHdJ8OdvbE2uPSDFWyamnrYgZQWt+Pj3xiakAsrn2kXLcbewxBS1CfSF7FQDhwbbbchvvEyMjsXOXTjc6Dv7oVxGumZ/TZW/8o4ke4xlMqJZ9VQf+nxgaamXmCWJZI1J+s7AENxPjEaFygU20Z+kbG+Zu0EgdUBRXezvIYrxVOlz3DcDuvrGdOmwIU7jft584xRRyypRSgAgsSbm7/CPquoEqUuYztYAWcnR+Q1h6TdRQ/LXJhKaclyfVF1NwhdPxT0y0hIOVIsCGAZ+lkbho9++K7XY+4ckDMgBTanXMLcTCcYwu4ByjgPedY14/jtIyZM6bLFiNWpSACps3dyu/J4XYjVsEuWsnQh3A0HAAbQjqakrNySBpH2H03pJqEfaUBwGt3PBo0LDxM7y3odyKhSZaszgT0MlT7FR7ekUt2kwmKcqhyII7INra7OClT9Esnknh1CIBNzX30PXxikUK3Zf/NIvNiqVa5pEz2Jje8c/+ZgNiib/AOFNs/JOgjoCGSojN2yOf6quo+yORhUnUWPEe3rjrmo9U9R9kcfge6CwIbYXWzH6AcO60BhmHFuPMQ0xOYhUlRSpwwsfWHSFjziuUqyg5knT57oOqJ6VpUpspbQaRNwuSZaM2otBH5VXLVKUnYCxuHd3bqLRsLAcUBky5mWWJikknKkJYCdMDW2tpGsZ9so4D/8AKId4LVZJZUToGAfUklQTz1fu4xWlysXco0Op8rJUzZqVIStSQz3KSWClaMFEBWj6qNoGxvEFhKgbrVKSM1gMi1MpB6ix7VaaAKrqAc01bOpQGVD5Q4cpfibOdgWjDGqn0qkTMyS8tlEer0SXQOD5kv1xKaRaCdWZU9YMr7WBDbj+nbBac5JJ6KBZRJZiS1tX1HdAUlSGy5k5TqX4acOHeowVTrWSC4UGuCykHmCfVLK4DaMkl9GhMIl4ahMtRDk9JLhwC7Of1hcjfSDJcjoISzaE2vY2t2CIqTE051XDh2D/AFQSx5ku3ZAWJVznMHDOlLFL5na93Zkm7WfjEOEpOmUU4ocLSgHOpv8AMeHKFaadc5OZWxULgh2fKfHwEfSsXURYBRN0k2FidQeBbvEYSa/Kpjm9VVnKgxY5kk6M+UNw7YMcUkdLKmTy6JafSKLqzIypbpFyLqGzantaF66KcVKUSXPEdZYc3yDr4tB0moNvSHKk5A6Tc9JbDkbC/AiCfyr6ITppOf0LEDUZyBlHIZiB2c4quSYnKLFYqBLQv0cz0kxa0oSyWUFFJzM4unQAht+EZivyApWk+kB0VrcJFiNA5BA58oDpJSRMCrZCnMC9tMjgnX1zDumQCtc1i8tB9UAsCQELSTZQb2HjGmUKM8Mlg6asqHRcoF0sGFilh2Zk358oyGIukn9WzFvWUlLtfT51iPEZQUoqlKOylJAyhlEXS1mZXjyiOVTS0LUQvO6AkgC2bKACC/2kg9sQlD+F4zJJSsq3TdQXlPIOz8dUlJHIQfTUxM0KUQQrYWLHQ++BkqAUChy6sznUpzEKSq2xOYHhAaMURJWcilTFEln6CAkOGJ1IAD/VhHFyWkFuuyzVsgpQSi6gA3PK7XPWT2xW6zGZSVEqJUoqJZFh9YXJf7WnVeJanH5awfSTHIboSwr0d+KyxPd3wo9KiaSXQEp2UQOstw+WjsWJr9kCUk+jCv8AKGau0p0ByTlJudsx+s1+V4TVdZMmHprUtuJJHwgqorQtwLIGpFn4ACBrr0SW2/HaNsUl6M07fsGIjF4MThkxWiSeoQRI8nppLEdgufCHc0vZPhJ9IVtDfycpsxnHdMlZHWSlPsUYKPkxkusnqbTmYOkLRTy1rSkZhLysXIUpZSQ/KxtE55E1URljcdsrE22upHt0MZy/UUbOogDqGveW7oLlh3nTkBRmeoDYa3Uw+qAGG1+UDVtcVKcd/wA6RSxf6XHzNBsWQP8A1zn/AHRHQ0c6+Zn/APrS/wBnO/kjotoYkyOeOieo+yOSkYRNOsuYOtC/hHXUfRwEzksYLNvlSo7NkWPaIlR5OVIBaSsjkHPdr4R1e0fAQKYeRyxMwib6QZpM0JcC6FhwAkFrcBE30KcHHopgS7joK0yhmDW2Dx1C0fEQfdjKdI5axDD535tAlTCyQtghTPMcnbXLlj6XOqSjIZK1IGypRZ+1NtI6kaPmhWrCsrRzOnD1zLzJJSAkZQiWpDhiWUwGw1HGPDRTHSEomABh/dqD2Otr3Kg/OOmWj6E8X9HWdr0c8VNAVOr0M3OQw6KlKGRwkOkMxYBuoxJReTMwpWpcsyM13KCpWifq7XBN+MdBx80L4a9nPO36Oc5mFy5RJWmfPLMMqFoTcuSCHJ0B2gcYdNV0pMmeAQQEqQpwkg6Ka9259cdKNHrQ3j/ovmf0c7YP5LTkj0k1MxIDES8iiSU3Ga1hbS5iDyww6cGIlKEtTghCFOpbBRUoZW4d0dINHxEcsdOznmZylSUc8oKRKmhlC+Rfqlze2jpEOZNPPkyP7uYVKVmKQhf92kBgbam9uo7x0nHzRRq1QsZ0c+0uHTTMCUypl0sDkUxSTbUc1eEBKwOeFZZsicnKl+ilV1h1IuBcEg8dRHSDR40I4DLM/o52GELTMQUpndFQJHoplxZ06F3bq6oS1OFVCF/3E4ghQSfRLulTsdOBjqMx80coJHPM2cnHCqlTgU84lRGkqZy/V5Q6wryAqVh5yVyUaqdCys8gkDWOmGjxoZptUhVP7OdzgMqQWFPPWRuuWot4M/VDSlkA6U8wdcpf3Y3LjVYqVLzIZ8wHSBIu+wI4cYTVvlFORMyjIRZnSp7kj7XKIywKXbZaPyGvRrmYVD/Am/8AzWPBoEn1k4A5ZE0AbCUu9w98sbUm43OCEF0Xd+idlEW6VrCMkYxPyrJUh0s3QU3qrJcZ+Q374VfGiF/Kk/RpSpMyYCTInszXlrCSXJsySWfe0K6ikqZgANOvIkuyZUy7f6Xvu8dCVWKzRmIKGBLApUT0SlJvn3JJ079Ymm1k1LEqQegT6hHSCf8APpmu3C3OLRxqPRF5WznOswiqWxXSzgQkM0lYttYJ5eMB/wDDlSm/0ae50/Mze/1Y6XXUz0rQCtBCjdpahuAWOctGSZk/o/nUXBJ/NnZv1+cOlQvM0r5osGny8UlLmSJyEhE11LlrSm6C11JAjoCAKGdMzstQUOloliwCWe/MwwaCLZ//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2.bp.blogspot.com/-SaQ0HUL_0Lw/T7_CETM_s_I/AAAAAAAAFnk/zZS3GSHO5dY/s1600/EL%2BSINA%25C3%258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76672"/>
            <a:ext cx="3888432" cy="5924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8655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20000"/>
          </a:bodyPr>
          <a:lstStyle/>
          <a:p>
            <a:pPr marL="0" indent="0" algn="ctr">
              <a:buNone/>
            </a:pPr>
            <a:r>
              <a:rPr lang="es-CO" i="1" dirty="0" smtClean="0"/>
              <a:t>Como vemos, Dios </a:t>
            </a:r>
            <a:r>
              <a:rPr lang="es-CO" i="1" dirty="0"/>
              <a:t>es el diseñador </a:t>
            </a:r>
            <a:r>
              <a:rPr lang="es-CO" i="1" dirty="0" smtClean="0"/>
              <a:t>del </a:t>
            </a:r>
            <a:r>
              <a:rPr lang="es-CO" i="1" dirty="0"/>
              <a:t>Tabernáculo. Dios mostró a Moisés aquel diseño/modelo tal como Él quería que fuera. </a:t>
            </a:r>
            <a:endParaRPr lang="es-CO" i="1" dirty="0" smtClean="0"/>
          </a:p>
          <a:p>
            <a:pPr marL="0" indent="0" algn="ctr">
              <a:buNone/>
            </a:pPr>
            <a:r>
              <a:rPr lang="es-CO" i="1" dirty="0" smtClean="0"/>
              <a:t>Este </a:t>
            </a:r>
            <a:r>
              <a:rPr lang="es-CO" i="1" dirty="0"/>
              <a:t>hecho está registrado en </a:t>
            </a:r>
            <a:r>
              <a:rPr lang="es-CO" dirty="0">
                <a:solidFill>
                  <a:srgbClr val="FF0000"/>
                </a:solidFill>
              </a:rPr>
              <a:t>Éxodo 25</a:t>
            </a:r>
            <a:r>
              <a:rPr lang="es-CO" i="1" dirty="0"/>
              <a:t> donde se dan </a:t>
            </a:r>
            <a:r>
              <a:rPr lang="es-CO" i="1" dirty="0" smtClean="0"/>
              <a:t>las </a:t>
            </a:r>
            <a:r>
              <a:rPr lang="es-CO" b="1" i="1" dirty="0" smtClean="0"/>
              <a:t>prescripciones </a:t>
            </a:r>
            <a:r>
              <a:rPr lang="es-CO" b="1" i="1" dirty="0"/>
              <a:t>para la construcción del </a:t>
            </a:r>
            <a:r>
              <a:rPr lang="es-CO" b="1" i="1" dirty="0" smtClean="0"/>
              <a:t>tabernáculo</a:t>
            </a:r>
          </a:p>
          <a:p>
            <a:pPr marL="0" indent="0">
              <a:buNone/>
            </a:pPr>
            <a:endParaRPr lang="es-CO" b="1" i="1" dirty="0" smtClean="0"/>
          </a:p>
          <a:p>
            <a:pPr marL="0" indent="0">
              <a:buNone/>
            </a:pPr>
            <a:r>
              <a:rPr lang="es-CO" b="1" i="1" dirty="0"/>
              <a:t> </a:t>
            </a:r>
            <a:r>
              <a:rPr lang="es-CO" i="1" dirty="0" smtClean="0">
                <a:solidFill>
                  <a:srgbClr val="0070C0"/>
                </a:solidFill>
              </a:rPr>
              <a:t>Ofrendas </a:t>
            </a:r>
            <a:r>
              <a:rPr lang="es-CO" i="1" dirty="0">
                <a:solidFill>
                  <a:srgbClr val="0070C0"/>
                </a:solidFill>
              </a:rPr>
              <a:t>válidas para el tabernáculo</a:t>
            </a:r>
            <a:r>
              <a:rPr lang="es-CO" i="1" dirty="0"/>
              <a:t>, versículos 1-9 y Ex </a:t>
            </a:r>
            <a:r>
              <a:rPr lang="es-CO" i="1" dirty="0" smtClean="0"/>
              <a:t>35.4-9</a:t>
            </a:r>
            <a:r>
              <a:rPr lang="es-CO" i="1" dirty="0"/>
              <a:t>.</a:t>
            </a:r>
            <a:endParaRPr lang="es-CO" i="1" dirty="0" smtClean="0"/>
          </a:p>
          <a:p>
            <a:pPr marL="0" indent="0">
              <a:buNone/>
            </a:pPr>
            <a:r>
              <a:rPr lang="es-CO" i="1" dirty="0" smtClean="0"/>
              <a:t>Para el</a:t>
            </a:r>
            <a:r>
              <a:rPr lang="es-CO" i="1" dirty="0"/>
              <a:t> </a:t>
            </a:r>
            <a:r>
              <a:rPr lang="es-CO" b="1" i="1" dirty="0">
                <a:solidFill>
                  <a:srgbClr val="0070C0"/>
                </a:solidFill>
                <a:hlinkClick r:id="rId2" tooltip="Ver presentación animada"/>
              </a:rPr>
              <a:t>Arca del Testimonio</a:t>
            </a:r>
            <a:r>
              <a:rPr lang="es-CO" i="1" dirty="0">
                <a:solidFill>
                  <a:srgbClr val="0070C0"/>
                </a:solidFill>
              </a:rPr>
              <a:t>,</a:t>
            </a:r>
            <a:r>
              <a:rPr lang="es-CO" i="1" dirty="0"/>
              <a:t> </a:t>
            </a:r>
            <a:r>
              <a:rPr lang="es-CO" i="1" dirty="0">
                <a:solidFill>
                  <a:srgbClr val="FF0000"/>
                </a:solidFill>
              </a:rPr>
              <a:t>versículos 10-22 y Ex. 37:1-9;</a:t>
            </a:r>
            <a:r>
              <a:rPr lang="es-CO" i="1" dirty="0"/>
              <a:t> </a:t>
            </a:r>
            <a:r>
              <a:rPr lang="es-CO" i="1" dirty="0" smtClean="0"/>
              <a:t>Para la</a:t>
            </a:r>
            <a:r>
              <a:rPr lang="es-CO" i="1" dirty="0"/>
              <a:t> </a:t>
            </a:r>
            <a:r>
              <a:rPr lang="es-CO" b="1" i="1" dirty="0">
                <a:hlinkClick r:id="rId3" tooltip="Ver animación"/>
              </a:rPr>
              <a:t>Mesa para el pan de la proposición</a:t>
            </a:r>
            <a:r>
              <a:rPr lang="es-CO" i="1" dirty="0"/>
              <a:t>, </a:t>
            </a:r>
            <a:r>
              <a:rPr lang="es-CO" i="1" dirty="0">
                <a:solidFill>
                  <a:srgbClr val="FF0000"/>
                </a:solidFill>
              </a:rPr>
              <a:t>versículos 23-30 y Ex. 37:10-16; </a:t>
            </a:r>
            <a:endParaRPr lang="es-CO" i="1" dirty="0" smtClean="0">
              <a:solidFill>
                <a:srgbClr val="FF0000"/>
              </a:solidFill>
            </a:endParaRPr>
          </a:p>
          <a:p>
            <a:pPr marL="0" indent="0">
              <a:buNone/>
            </a:pPr>
            <a:r>
              <a:rPr lang="es-CO" i="1" dirty="0" smtClean="0"/>
              <a:t>Para el</a:t>
            </a:r>
            <a:r>
              <a:rPr lang="es-CO" i="1" dirty="0"/>
              <a:t> </a:t>
            </a:r>
            <a:r>
              <a:rPr lang="es-CO" i="1" dirty="0">
                <a:solidFill>
                  <a:srgbClr val="0070C0"/>
                </a:solidFill>
              </a:rPr>
              <a:t>Candelabro de oro</a:t>
            </a:r>
            <a:r>
              <a:rPr lang="es-CO" i="1" dirty="0"/>
              <a:t>, </a:t>
            </a:r>
            <a:r>
              <a:rPr lang="es-CO" i="1" dirty="0">
                <a:solidFill>
                  <a:srgbClr val="FF0000"/>
                </a:solidFill>
              </a:rPr>
              <a:t>versículos 31-40 y Ex. 37:17-24</a:t>
            </a:r>
            <a:r>
              <a:rPr lang="es-CO" i="1" dirty="0" smtClean="0">
                <a:solidFill>
                  <a:srgbClr val="FF0000"/>
                </a:solidFill>
              </a:rPr>
              <a:t>).</a:t>
            </a:r>
          </a:p>
          <a:p>
            <a:pPr marL="0" indent="0">
              <a:buNone/>
            </a:pPr>
            <a:r>
              <a:rPr lang="es-CO" i="1" dirty="0" smtClean="0"/>
              <a:t> </a:t>
            </a:r>
            <a:r>
              <a:rPr lang="es-CO" i="1" dirty="0"/>
              <a:t>Entre los </a:t>
            </a:r>
            <a:r>
              <a:rPr lang="es-CO" i="1" dirty="0">
                <a:solidFill>
                  <a:srgbClr val="FF0000"/>
                </a:solidFill>
              </a:rPr>
              <a:t>capítulos 25 y 30 de Éxodo</a:t>
            </a:r>
            <a:r>
              <a:rPr lang="es-CO" i="1" dirty="0"/>
              <a:t> se explica aún más detalles, partes y mobiliarios (ej. el </a:t>
            </a:r>
            <a:r>
              <a:rPr lang="es-CO" b="1" i="1" dirty="0">
                <a:hlinkClick r:id="rId4" tooltip="Ver animación"/>
              </a:rPr>
              <a:t>Altar de sacrificios</a:t>
            </a:r>
            <a:r>
              <a:rPr lang="es-CO" i="1" dirty="0"/>
              <a:t>, el </a:t>
            </a:r>
            <a:r>
              <a:rPr lang="es-CO" b="1" i="1" dirty="0">
                <a:hlinkClick r:id="rId5" tooltip="Ver animación"/>
              </a:rPr>
              <a:t>Altar para incienso</a:t>
            </a:r>
            <a:r>
              <a:rPr lang="es-CO" i="1" dirty="0"/>
              <a:t>, etc.)</a:t>
            </a:r>
            <a:endParaRPr lang="es-CO" dirty="0"/>
          </a:p>
          <a:p>
            <a:endParaRPr lang="es-CO" dirty="0"/>
          </a:p>
        </p:txBody>
      </p:sp>
    </p:spTree>
    <p:extLst>
      <p:ext uri="{BB962C8B-B14F-4D97-AF65-F5344CB8AC3E}">
        <p14:creationId xmlns:p14="http://schemas.microsoft.com/office/powerpoint/2010/main" val="310310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ircle(in)">
                                      <p:cBhvr>
                                        <p:cTn id="3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872207"/>
          </a:xfrm>
        </p:spPr>
        <p:txBody>
          <a:bodyPr>
            <a:normAutofit fontScale="85000" lnSpcReduction="20000"/>
          </a:bodyPr>
          <a:lstStyle/>
          <a:p>
            <a:pPr marL="0" indent="0" algn="ctr">
              <a:buNone/>
            </a:pPr>
            <a:r>
              <a:rPr lang="es-CO" i="1" dirty="0"/>
              <a:t>Sin embargo, lo que ahora nos interesa, es conocer el tabernáculo propiamente dicho, y sus mobiliarios. Para ello observa la animación guiada a través del mismo, y sigue con la vista el dibujo que aparece </a:t>
            </a:r>
            <a:r>
              <a:rPr lang="es-CO" i="1" dirty="0" smtClean="0"/>
              <a:t>debajo</a:t>
            </a:r>
          </a:p>
          <a:p>
            <a:pPr marL="0" indent="0" algn="ctr">
              <a:buNone/>
            </a:pPr>
            <a:r>
              <a:rPr lang="es-CO" b="1" i="1" dirty="0" smtClean="0">
                <a:solidFill>
                  <a:srgbClr val="FF0000"/>
                </a:solidFill>
              </a:rPr>
              <a:t>En orden de aparición</a:t>
            </a:r>
            <a:endParaRPr lang="es-CO" b="1" i="1" dirty="0">
              <a:solidFill>
                <a:srgbClr val="FF0000"/>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060848"/>
            <a:ext cx="3469904"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a:off x="179512" y="5949280"/>
            <a:ext cx="3384376" cy="576064"/>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ALTAR DE SACRIFICIOS</a:t>
            </a:r>
            <a:endParaRPr lang="es-CO" b="1" dirty="0"/>
          </a:p>
        </p:txBody>
      </p:sp>
      <p:sp>
        <p:nvSpPr>
          <p:cNvPr id="6" name="5 Flecha izquierda"/>
          <p:cNvSpPr/>
          <p:nvPr/>
        </p:nvSpPr>
        <p:spPr>
          <a:xfrm rot="1045358">
            <a:off x="4299318" y="5532608"/>
            <a:ext cx="3116137" cy="537072"/>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smtClean="0"/>
          </a:p>
          <a:p>
            <a:pPr algn="ctr"/>
            <a:r>
              <a:rPr lang="es-CO" b="1" dirty="0" smtClean="0"/>
              <a:t>FUENTE DE BRONCE</a:t>
            </a:r>
            <a:br>
              <a:rPr lang="es-CO" b="1" dirty="0" smtClean="0"/>
            </a:br>
            <a:endParaRPr lang="es-CO" b="1" dirty="0"/>
          </a:p>
        </p:txBody>
      </p:sp>
      <p:sp>
        <p:nvSpPr>
          <p:cNvPr id="7" name="6 Flecha derecha"/>
          <p:cNvSpPr/>
          <p:nvPr/>
        </p:nvSpPr>
        <p:spPr>
          <a:xfrm>
            <a:off x="179512" y="4797152"/>
            <a:ext cx="2808312"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smtClean="0"/>
          </a:p>
          <a:p>
            <a:pPr algn="ctr"/>
            <a:r>
              <a:rPr lang="es-CO" b="1" dirty="0" smtClean="0"/>
              <a:t>CANDELABRO DE ORO</a:t>
            </a:r>
            <a:br>
              <a:rPr lang="es-CO" b="1" dirty="0" smtClean="0"/>
            </a:br>
            <a:endParaRPr lang="es-CO" b="1" dirty="0"/>
          </a:p>
        </p:txBody>
      </p:sp>
      <p:sp>
        <p:nvSpPr>
          <p:cNvPr id="8" name="7 Flecha derecha"/>
          <p:cNvSpPr/>
          <p:nvPr/>
        </p:nvSpPr>
        <p:spPr>
          <a:xfrm>
            <a:off x="179512" y="3717032"/>
            <a:ext cx="2808312" cy="484632"/>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smtClean="0"/>
          </a:p>
          <a:p>
            <a:pPr algn="ctr"/>
            <a:r>
              <a:rPr lang="es-CO" b="1" dirty="0" smtClean="0"/>
              <a:t>ALTAR PARA INCIENSOS</a:t>
            </a:r>
            <a:br>
              <a:rPr lang="es-CO" b="1" dirty="0" smtClean="0"/>
            </a:br>
            <a:endParaRPr lang="es-CO" b="1" dirty="0"/>
          </a:p>
        </p:txBody>
      </p:sp>
      <p:sp>
        <p:nvSpPr>
          <p:cNvPr id="9" name="8 Flecha derecha"/>
          <p:cNvSpPr/>
          <p:nvPr/>
        </p:nvSpPr>
        <p:spPr>
          <a:xfrm>
            <a:off x="179512" y="2420888"/>
            <a:ext cx="2808312" cy="504056"/>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b="1" dirty="0" smtClean="0"/>
              <a:t>ARCA DEL TESTIMONIO</a:t>
            </a:r>
            <a:endParaRPr lang="es-CO" b="1" dirty="0"/>
          </a:p>
        </p:txBody>
      </p:sp>
      <p:sp>
        <p:nvSpPr>
          <p:cNvPr id="10" name="9 Flecha izquierda"/>
          <p:cNvSpPr/>
          <p:nvPr/>
        </p:nvSpPr>
        <p:spPr>
          <a:xfrm>
            <a:off x="6084168" y="3658170"/>
            <a:ext cx="2808312" cy="543494"/>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MESA DE LOS PANES</a:t>
            </a:r>
            <a:endParaRPr lang="es-CO" b="1" dirty="0"/>
          </a:p>
        </p:txBody>
      </p:sp>
      <p:sp>
        <p:nvSpPr>
          <p:cNvPr id="11" name="10 Flecha izquierda"/>
          <p:cNvSpPr/>
          <p:nvPr/>
        </p:nvSpPr>
        <p:spPr>
          <a:xfrm>
            <a:off x="4860032" y="3068960"/>
            <a:ext cx="3888432" cy="589210"/>
          </a:xfrm>
          <a:prstGeom prst="lef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i="1" dirty="0"/>
              <a:t>Velo interior</a:t>
            </a:r>
            <a:r>
              <a:rPr lang="es-CO" dirty="0"/>
              <a:t/>
            </a:r>
            <a:br>
              <a:rPr lang="es-CO" dirty="0"/>
            </a:br>
            <a:r>
              <a:rPr lang="es-CO" b="1" dirty="0" smtClean="0"/>
              <a:t>VELO INTERIOR</a:t>
            </a:r>
            <a:r>
              <a:rPr lang="es-CO" b="1" dirty="0"/>
              <a:t/>
            </a:r>
            <a:br>
              <a:rPr lang="es-CO" b="1" dirty="0"/>
            </a:br>
            <a:endParaRPr lang="es-CO" b="1" dirty="0"/>
          </a:p>
        </p:txBody>
      </p:sp>
    </p:spTree>
    <p:extLst>
      <p:ext uri="{BB962C8B-B14F-4D97-AF65-F5344CB8AC3E}">
        <p14:creationId xmlns:p14="http://schemas.microsoft.com/office/powerpoint/2010/main" val="4189950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circle(in)">
                                      <p:cBhvr>
                                        <p:cTn id="26" dur="20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circle(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circle(in)">
                                      <p:cBhvr>
                                        <p:cTn id="36" dur="20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circle(in)">
                                      <p:cBhvr>
                                        <p:cTn id="41" dur="2000"/>
                                        <p:tgtEl>
                                          <p:spTgt spid="10"/>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circle(in)">
                                      <p:cBhvr>
                                        <p:cTn id="46" dur="2000"/>
                                        <p:tgtEl>
                                          <p:spTgt spid="8"/>
                                        </p:tgtEl>
                                      </p:cBhvr>
                                    </p:animEffect>
                                  </p:childTnLst>
                                </p:cTn>
                              </p:par>
                            </p:childTnLst>
                          </p:cTn>
                        </p:par>
                      </p:childTnLst>
                    </p:cTn>
                  </p:par>
                  <p:par>
                    <p:cTn id="47" fill="hold">
                      <p:stCondLst>
                        <p:cond delay="indefinite"/>
                      </p:stCondLst>
                      <p:childTnLst>
                        <p:par>
                          <p:cTn id="48" fill="hold">
                            <p:stCondLst>
                              <p:cond delay="0"/>
                            </p:stCondLst>
                            <p:childTnLst>
                              <p:par>
                                <p:cTn id="49" presetID="6" presetClass="entr" presetSubtype="16"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circle(in)">
                                      <p:cBhvr>
                                        <p:cTn id="51" dur="2000"/>
                                        <p:tgtEl>
                                          <p:spTgt spid="11"/>
                                        </p:tgtEl>
                                      </p:cBhvr>
                                    </p:animEffect>
                                  </p:childTnLst>
                                </p:cTn>
                              </p:par>
                            </p:childTnLst>
                          </p:cTn>
                        </p:par>
                      </p:childTnLst>
                    </p:cTn>
                  </p:par>
                  <p:par>
                    <p:cTn id="52" fill="hold">
                      <p:stCondLst>
                        <p:cond delay="indefinite"/>
                      </p:stCondLst>
                      <p:childTnLst>
                        <p:par>
                          <p:cTn id="53" fill="hold">
                            <p:stCondLst>
                              <p:cond delay="0"/>
                            </p:stCondLst>
                            <p:childTnLst>
                              <p:par>
                                <p:cTn id="54" presetID="6"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circle(in)">
                                      <p:cBhvr>
                                        <p:cTn id="5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P spid="6"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api.ning.com/files/yloi*0VFSDezkEGNDH0aRKHyqMHnd4cl94cvNCXNueFLNNuDnivYyc2SEC285O0x5Bstl1UWF0dC32T-83olCC3uBON1*JCi/ve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7" y="1124744"/>
            <a:ext cx="3600401" cy="424661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323529" y="332656"/>
            <a:ext cx="5040558" cy="6262355"/>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Una vez conocidos los diferentes mobiliarios y sus funciones, entonces estamos preparados para ver si la Biblia nos dice algo respecto de la relación entre dicho santuario y el santuario celestial junto a la función sacerdotal de Cristo en el mismo, lo mismo que el velo haya sido rasgado de arriba abajo.</a:t>
            </a:r>
          </a:p>
        </p:txBody>
      </p:sp>
    </p:spTree>
    <p:extLst>
      <p:ext uri="{BB962C8B-B14F-4D97-AF65-F5344CB8AC3E}">
        <p14:creationId xmlns:p14="http://schemas.microsoft.com/office/powerpoint/2010/main" val="15662006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s4.mm.bing.net/images/thumbnail.aspx?q=4885341313107399&amp;id=59313dc36f24454ba40fd05dd223c69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1124744"/>
            <a:ext cx="2952328" cy="446449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redondeado"/>
          <p:cNvSpPr/>
          <p:nvPr/>
        </p:nvSpPr>
        <p:spPr>
          <a:xfrm>
            <a:off x="251520" y="332656"/>
            <a:ext cx="5544616" cy="619268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t>Para entender esto, debemos dejar que la Biblia se interprete por sí misma, y dejar que los elementos que son realmente importantes para nosotros nos guíen,(las especulaciones fuera de la Biblia, no sólo son peligrosas para el cristianismo, sino que resultan teológica y metodológicamente inapropiadas).</a:t>
            </a:r>
            <a:br>
              <a:rPr lang="es-CO" sz="3200" dirty="0"/>
            </a:br>
            <a:endParaRPr lang="es-CO" sz="3200" dirty="0"/>
          </a:p>
        </p:txBody>
      </p:sp>
    </p:spTree>
    <p:extLst>
      <p:ext uri="{BB962C8B-B14F-4D97-AF65-F5344CB8AC3E}">
        <p14:creationId xmlns:p14="http://schemas.microsoft.com/office/powerpoint/2010/main" val="6564823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192688"/>
          </a:xfrm>
        </p:spPr>
        <p:txBody>
          <a:bodyPr>
            <a:normAutofit/>
          </a:bodyPr>
          <a:lstStyle/>
          <a:p>
            <a:pPr marL="0" indent="0" algn="ctr">
              <a:buNone/>
            </a:pPr>
            <a:r>
              <a:rPr lang="es-CO" sz="3800" b="1" i="1" dirty="0" smtClean="0">
                <a:solidFill>
                  <a:srgbClr val="FF0000"/>
                </a:solidFill>
                <a:latin typeface="Agency FB" pitchFamily="34" charset="0"/>
              </a:rPr>
              <a:t>¿Cuál </a:t>
            </a:r>
            <a:r>
              <a:rPr lang="es-CO" sz="3800" b="1" i="1" dirty="0">
                <a:solidFill>
                  <a:srgbClr val="FF0000"/>
                </a:solidFill>
                <a:latin typeface="Agency FB" pitchFamily="34" charset="0"/>
              </a:rPr>
              <a:t>era el significado esencial del Santuario Terrenal?</a:t>
            </a:r>
            <a:endParaRPr lang="es-CO" sz="3800" i="1" dirty="0">
              <a:solidFill>
                <a:srgbClr val="FF0000"/>
              </a:solidFill>
              <a:latin typeface="Agency FB" pitchFamily="34" charset="0"/>
            </a:endParaRPr>
          </a:p>
          <a:p>
            <a:pPr marL="0" indent="0" algn="ctr">
              <a:buNone/>
            </a:pPr>
            <a:r>
              <a:rPr lang="es-CO" dirty="0"/>
              <a:t>Dado que explicar con detalles cada uno de los elementos excede el objetivo de este comentario, a continuación nos centraremos en el significado esencial que todo el Santuario terrenal en su conjunto tenía para el pueblo de Israel</a:t>
            </a:r>
            <a:r>
              <a:rPr lang="es-CO" dirty="0" smtClean="0"/>
              <a:t>.</a:t>
            </a:r>
          </a:p>
          <a:p>
            <a:pPr marL="0" indent="0" algn="ctr">
              <a:buNone/>
            </a:pPr>
            <a:endParaRPr lang="es-CO" dirty="0"/>
          </a:p>
          <a:p>
            <a:pPr marL="0" indent="0" algn="ctr">
              <a:buNone/>
            </a:pPr>
            <a:r>
              <a:rPr lang="es-CO" dirty="0" smtClean="0"/>
              <a:t> </a:t>
            </a:r>
            <a:r>
              <a:rPr lang="es-CO" dirty="0"/>
              <a:t>Esto nos permitirá, luego, comprender la relación que este sistema ritual tiene con Jesús como </a:t>
            </a:r>
            <a:r>
              <a:rPr lang="es-CO" dirty="0" smtClean="0"/>
              <a:t>Sumo </a:t>
            </a:r>
            <a:r>
              <a:rPr lang="es-CO" dirty="0"/>
              <a:t>S</a:t>
            </a:r>
            <a:r>
              <a:rPr lang="es-CO" dirty="0" smtClean="0"/>
              <a:t>acerdote </a:t>
            </a:r>
            <a:r>
              <a:rPr lang="es-CO" dirty="0"/>
              <a:t>ministrando en el </a:t>
            </a:r>
            <a:r>
              <a:rPr lang="es-CO" dirty="0" smtClean="0"/>
              <a:t>Santuario </a:t>
            </a:r>
            <a:r>
              <a:rPr lang="es-CO" dirty="0"/>
              <a:t>celestial</a:t>
            </a:r>
            <a:r>
              <a:rPr lang="es-CO" dirty="0" smtClean="0"/>
              <a:t>.</a:t>
            </a:r>
            <a:endParaRPr lang="es-CO" dirty="0"/>
          </a:p>
        </p:txBody>
      </p:sp>
    </p:spTree>
    <p:extLst>
      <p:ext uri="{BB962C8B-B14F-4D97-AF65-F5344CB8AC3E}">
        <p14:creationId xmlns:p14="http://schemas.microsoft.com/office/powerpoint/2010/main" val="31196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0" indent="0" algn="ctr">
              <a:buNone/>
            </a:pPr>
            <a:r>
              <a:rPr lang="es-CO" dirty="0"/>
              <a:t>En el AT </a:t>
            </a:r>
            <a:r>
              <a:rPr lang="es-CO" i="1" dirty="0">
                <a:solidFill>
                  <a:srgbClr val="0070C0"/>
                </a:solidFill>
              </a:rPr>
              <a:t>todo el santuario terrenal</a:t>
            </a:r>
            <a:r>
              <a:rPr lang="es-CO" b="1" dirty="0"/>
              <a:t> </a:t>
            </a:r>
            <a:r>
              <a:rPr lang="es-CO" dirty="0"/>
              <a:t>en su conjunto fue creado con la función de </a:t>
            </a:r>
            <a:r>
              <a:rPr lang="es-CO" b="1" i="1" dirty="0">
                <a:solidFill>
                  <a:srgbClr val="0070C0"/>
                </a:solidFill>
              </a:rPr>
              <a:t>permitir que Dios pueda habitar entre su pueblo</a:t>
            </a:r>
            <a:r>
              <a:rPr lang="es-CO" dirty="0"/>
              <a:t>. El Santuario era el medio, herramienta o método DISEÑADO POR DIOS MISMO </a:t>
            </a:r>
            <a:r>
              <a:rPr lang="es-CO" i="1" dirty="0">
                <a:solidFill>
                  <a:srgbClr val="0070C0"/>
                </a:solidFill>
              </a:rPr>
              <a:t>para poder cohabitar con su pueblo </a:t>
            </a:r>
            <a:r>
              <a:rPr lang="es-CO" i="1" dirty="0" smtClean="0">
                <a:solidFill>
                  <a:srgbClr val="0070C0"/>
                </a:solidFill>
              </a:rPr>
              <a:t>escogido.</a:t>
            </a:r>
            <a:endParaRPr lang="es-CO" i="1" dirty="0">
              <a:solidFill>
                <a:srgbClr val="0070C0"/>
              </a:solidFill>
            </a:endParaRPr>
          </a:p>
          <a:p>
            <a:pPr marL="0" indent="0" algn="ctr">
              <a:buNone/>
            </a:pPr>
            <a:r>
              <a:rPr lang="es-CO" b="1" i="1" dirty="0"/>
              <a:t>“Y que hagan un santuario para mí, para que yo habite entre ellos. Conforme a todo lo que te voy a mostrar, conforme al diseño del tabernáculo y al diseño de todo su mobiliario, así lo haréis</a:t>
            </a:r>
            <a:r>
              <a:rPr lang="es-CO" dirty="0"/>
              <a:t>” </a:t>
            </a:r>
            <a:r>
              <a:rPr lang="es-CO" dirty="0">
                <a:solidFill>
                  <a:srgbClr val="FF0000"/>
                </a:solidFill>
              </a:rPr>
              <a:t>Éxodo 25:8-9</a:t>
            </a:r>
          </a:p>
          <a:p>
            <a:pPr marL="0" indent="0">
              <a:buNone/>
            </a:pPr>
            <a:endParaRPr lang="es-CO" dirty="0" smtClean="0"/>
          </a:p>
          <a:p>
            <a:endParaRPr lang="es-CO" dirty="0"/>
          </a:p>
        </p:txBody>
      </p:sp>
    </p:spTree>
    <p:extLst>
      <p:ext uri="{BB962C8B-B14F-4D97-AF65-F5344CB8AC3E}">
        <p14:creationId xmlns:p14="http://schemas.microsoft.com/office/powerpoint/2010/main" val="2534528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548680"/>
            <a:ext cx="4752528" cy="5904656"/>
          </a:xfrm>
        </p:spPr>
        <p:txBody>
          <a:bodyPr/>
          <a:lstStyle/>
          <a:p>
            <a:pPr marL="0" indent="0" algn="ctr">
              <a:buNone/>
            </a:pPr>
            <a:r>
              <a:rPr lang="es-CO" b="1" i="1" dirty="0"/>
              <a:t>“Allí me encontraré contigo, y de sobre el propiciatorio, de entre los dos querubines que están sobre el arca del testimonio, te hablaré acerca de todo lo que he de darte por mandamiento para los hijos de Israel</a:t>
            </a:r>
            <a:r>
              <a:rPr lang="es-CO" b="1" i="1" dirty="0" smtClean="0"/>
              <a:t>”</a:t>
            </a:r>
          </a:p>
          <a:p>
            <a:pPr marL="0" indent="0" algn="ctr">
              <a:buNone/>
            </a:pPr>
            <a:r>
              <a:rPr lang="es-CO" dirty="0" smtClean="0"/>
              <a:t> </a:t>
            </a:r>
            <a:r>
              <a:rPr lang="es-CO" dirty="0">
                <a:solidFill>
                  <a:srgbClr val="FF0000"/>
                </a:solidFill>
              </a:rPr>
              <a:t>Éxodo 25:22</a:t>
            </a:r>
          </a:p>
          <a:p>
            <a:endParaRPr lang="es-CO" dirty="0"/>
          </a:p>
        </p:txBody>
      </p:sp>
      <p:pic>
        <p:nvPicPr>
          <p:cNvPr id="8194" name="Picture 2" descr="http://ts1.mm.bing.net/images/thumbnail.aspx?q=4705416553955464&amp;id=6c2420ac606a53c659e7868ba6c679f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124744"/>
            <a:ext cx="3744416" cy="3951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64817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gradFill>
            <a:gsLst>
              <a:gs pos="0">
                <a:srgbClr val="FFEFD1"/>
              </a:gs>
              <a:gs pos="43000">
                <a:srgbClr val="F0EBD5"/>
              </a:gs>
              <a:gs pos="100000">
                <a:srgbClr val="D1C39F"/>
              </a:gs>
            </a:gsLst>
            <a:lin ang="5400000" scaled="0"/>
          </a:gradFill>
        </p:spPr>
        <p:txBody>
          <a:bodyPr>
            <a:normAutofit fontScale="92500" lnSpcReduction="20000"/>
          </a:bodyPr>
          <a:lstStyle/>
          <a:p>
            <a:pPr marL="0" indent="0" algn="ctr">
              <a:buNone/>
            </a:pPr>
            <a:r>
              <a:rPr lang="es-CO" dirty="0" smtClean="0"/>
              <a:t>“</a:t>
            </a:r>
            <a:r>
              <a:rPr lang="es-CO" i="1" dirty="0"/>
              <a:t>Será </a:t>
            </a:r>
            <a:r>
              <a:rPr lang="es-CO" b="1" i="1" u="sng" dirty="0"/>
              <a:t>holocausto continuo</a:t>
            </a:r>
            <a:r>
              <a:rPr lang="es-CO" i="1" dirty="0"/>
              <a:t> </a:t>
            </a:r>
            <a:r>
              <a:rPr lang="es-CO" i="1" dirty="0" smtClean="0"/>
              <a:t> (mañana y tarde) por </a:t>
            </a:r>
            <a:r>
              <a:rPr lang="es-CO" i="1" dirty="0"/>
              <a:t>vuestras generaciones a la entrada de la tienda de reunión, delante del SEÑOR, </a:t>
            </a:r>
            <a:r>
              <a:rPr lang="es-CO" b="1" i="1" u="sng" dirty="0"/>
              <a:t>donde yo me encontraré con vosotros, para hablar allí contigo</a:t>
            </a:r>
            <a:r>
              <a:rPr lang="es-CO" i="1" dirty="0"/>
              <a:t>. </a:t>
            </a:r>
            <a:endParaRPr lang="es-CO" i="1" dirty="0" smtClean="0"/>
          </a:p>
          <a:p>
            <a:pPr marL="0" indent="0">
              <a:buNone/>
            </a:pPr>
            <a:endParaRPr lang="es-CO" i="1" dirty="0"/>
          </a:p>
          <a:p>
            <a:pPr marL="0" indent="0" algn="ctr">
              <a:buNone/>
            </a:pPr>
            <a:r>
              <a:rPr lang="es-CO" i="1" dirty="0" smtClean="0"/>
              <a:t>Y </a:t>
            </a:r>
            <a:r>
              <a:rPr lang="es-CO" i="1" dirty="0"/>
              <a:t>me encontraré allí con los hijos de Israel, y el lugar será santificado por mi gloria. Santificaré la tienda de reunión y el altar; también santificaré a Aarón y a sus hijos para que me sirvan como sacerdotes. </a:t>
            </a:r>
            <a:endParaRPr lang="es-CO" i="1" dirty="0" smtClean="0"/>
          </a:p>
          <a:p>
            <a:pPr marL="0" indent="0">
              <a:buNone/>
            </a:pPr>
            <a:endParaRPr lang="es-CO" b="1" i="1" dirty="0"/>
          </a:p>
          <a:p>
            <a:pPr marL="0" indent="0" algn="ctr">
              <a:buNone/>
            </a:pPr>
            <a:r>
              <a:rPr lang="es-CO" b="1" i="1" dirty="0" smtClean="0"/>
              <a:t>Y </a:t>
            </a:r>
            <a:r>
              <a:rPr lang="es-CO" b="1" i="1" dirty="0"/>
              <a:t>habitaré entre los hijos de Israel, y seré su Dios</a:t>
            </a:r>
            <a:r>
              <a:rPr lang="es-CO" i="1" dirty="0"/>
              <a:t>. </a:t>
            </a:r>
            <a:r>
              <a:rPr lang="es-CO" b="1" i="1" dirty="0"/>
              <a:t>Y conocerán que </a:t>
            </a:r>
            <a:r>
              <a:rPr lang="es-CO" b="1" i="1" u="sng" dirty="0"/>
              <a:t>yo soy el SEÑOR su Dios</a:t>
            </a:r>
            <a:r>
              <a:rPr lang="es-CO" b="1" i="1" dirty="0"/>
              <a:t>, que los saqué de la tierra de Egipto para morar yo en medio de ellos. Yo soy el SEÑOR su Dios</a:t>
            </a:r>
            <a:r>
              <a:rPr lang="es-CO" dirty="0"/>
              <a:t>”</a:t>
            </a:r>
            <a:r>
              <a:rPr lang="es-CO" dirty="0">
                <a:solidFill>
                  <a:srgbClr val="FF0000"/>
                </a:solidFill>
              </a:rPr>
              <a:t> Éxodo </a:t>
            </a:r>
            <a:r>
              <a:rPr lang="es-CO" dirty="0" smtClean="0">
                <a:solidFill>
                  <a:srgbClr val="FF0000"/>
                </a:solidFill>
              </a:rPr>
              <a:t>29:42-46</a:t>
            </a:r>
            <a:endParaRPr lang="es-CO" dirty="0">
              <a:solidFill>
                <a:srgbClr val="FF0000"/>
              </a:solidFill>
            </a:endParaRPr>
          </a:p>
        </p:txBody>
      </p:sp>
    </p:spTree>
    <p:extLst>
      <p:ext uri="{BB962C8B-B14F-4D97-AF65-F5344CB8AC3E}">
        <p14:creationId xmlns:p14="http://schemas.microsoft.com/office/powerpoint/2010/main" val="376140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404664"/>
            <a:ext cx="7920880" cy="5976664"/>
          </a:xfrm>
          <a:solidFill>
            <a:schemeClr val="accent2">
              <a:lumMod val="40000"/>
              <a:lumOff val="60000"/>
            </a:schemeClr>
          </a:solidFill>
        </p:spPr>
        <p:txBody>
          <a:bodyPr>
            <a:normAutofit/>
          </a:bodyPr>
          <a:lstStyle/>
          <a:p>
            <a:pPr marL="0" indent="0">
              <a:buNone/>
            </a:pPr>
            <a:endParaRPr lang="es-CO" dirty="0" smtClean="0"/>
          </a:p>
          <a:p>
            <a:pPr marL="0" indent="0" algn="ctr">
              <a:buNone/>
            </a:pPr>
            <a:r>
              <a:rPr lang="es-CO" dirty="0" smtClean="0"/>
              <a:t>Ahora </a:t>
            </a:r>
            <a:r>
              <a:rPr lang="es-CO" dirty="0"/>
              <a:t>bien, para que Dios pueda </a:t>
            </a:r>
            <a:r>
              <a:rPr lang="es-CO" b="1" dirty="0"/>
              <a:t>cohabitar con seres humanos pecaminosos</a:t>
            </a:r>
            <a:r>
              <a:rPr lang="es-CO" dirty="0"/>
              <a:t> debían éstos seguir ciertas conductas, procedimientos y normas impuestos por Dios que de alguna manera represente la pureza o limpieza redentora que Dios hace por su pueblo. De lo contrario, cualquiera que pretendiera acercarse a Dios sin dicha “gracia”, </a:t>
            </a:r>
            <a:r>
              <a:rPr lang="es-CO" dirty="0" smtClean="0"/>
              <a:t>moriría.</a:t>
            </a:r>
            <a:endParaRPr lang="es-CO" dirty="0"/>
          </a:p>
        </p:txBody>
      </p:sp>
    </p:spTree>
    <p:extLst>
      <p:ext uri="{BB962C8B-B14F-4D97-AF65-F5344CB8AC3E}">
        <p14:creationId xmlns:p14="http://schemas.microsoft.com/office/powerpoint/2010/main" val="21986928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s3.mm.bing.net/images/thumbnail.aspx?q=4950375681557778&amp;id=6fd440f88bb0e937a0c82d9e417b8ec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124744"/>
            <a:ext cx="2952328" cy="409304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251520" y="332656"/>
            <a:ext cx="5400600" cy="6264696"/>
          </a:xfrm>
          <a:prstGeom prst="roundRect">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Ejemplo: </a:t>
            </a:r>
            <a:r>
              <a:rPr lang="es-CO" sz="3200" dirty="0">
                <a:solidFill>
                  <a:srgbClr val="FF0000"/>
                </a:solidFill>
              </a:rPr>
              <a:t>Éxodo 30:20,21</a:t>
            </a:r>
            <a:r>
              <a:rPr lang="es-CO" sz="3200" dirty="0">
                <a:solidFill>
                  <a:srgbClr val="002060"/>
                </a:solidFill>
              </a:rPr>
              <a:t>.</a:t>
            </a:r>
            <a:r>
              <a:rPr lang="es-CO" sz="3200" b="1" baseline="30000" dirty="0">
                <a:solidFill>
                  <a:srgbClr val="002060"/>
                </a:solidFill>
              </a:rPr>
              <a:t> «</a:t>
            </a:r>
            <a:r>
              <a:rPr lang="es-CO" sz="3200" dirty="0">
                <a:solidFill>
                  <a:srgbClr val="002060"/>
                </a:solidFill>
              </a:rPr>
              <a:t>Cuando entren en el tabernáculo de reunión, </a:t>
            </a:r>
            <a:r>
              <a:rPr lang="es-CO" sz="3200" i="1" u="sng" dirty="0">
                <a:solidFill>
                  <a:srgbClr val="0070C0"/>
                </a:solidFill>
              </a:rPr>
              <a:t>se lavarán con agua, para que no mueran</a:t>
            </a:r>
            <a:r>
              <a:rPr lang="es-CO" sz="3200" dirty="0">
                <a:solidFill>
                  <a:srgbClr val="002060"/>
                </a:solidFill>
              </a:rPr>
              <a:t>; y cuando se acerquen al altar para ministrar, para quemar la ofrenda encendida para Jehová. … Y lo tendrán por estatuto perpetuo él (Aarón) y su descendencia por sus generaciones».</a:t>
            </a:r>
          </a:p>
        </p:txBody>
      </p:sp>
    </p:spTree>
    <p:extLst>
      <p:ext uri="{BB962C8B-B14F-4D97-AF65-F5344CB8AC3E}">
        <p14:creationId xmlns:p14="http://schemas.microsoft.com/office/powerpoint/2010/main" val="41486244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592288"/>
          </a:xfrm>
        </p:spPr>
        <p:txBody>
          <a:bodyPr>
            <a:normAutofit fontScale="92500" lnSpcReduction="10000"/>
          </a:bodyPr>
          <a:lstStyle/>
          <a:p>
            <a:pPr marL="0" indent="0" algn="ctr">
              <a:buNone/>
            </a:pPr>
            <a:r>
              <a:rPr lang="es-CO" dirty="0" smtClean="0"/>
              <a:t>Ejemplo:</a:t>
            </a:r>
            <a:r>
              <a:rPr lang="es-CO" dirty="0" smtClean="0">
                <a:solidFill>
                  <a:srgbClr val="FF0000"/>
                </a:solidFill>
              </a:rPr>
              <a:t> Éxodo 28:40-43</a:t>
            </a:r>
            <a:r>
              <a:rPr lang="es-CO" dirty="0" smtClean="0"/>
              <a:t>.</a:t>
            </a:r>
            <a:r>
              <a:rPr lang="es-CO" b="1" baseline="30000" dirty="0"/>
              <a:t> </a:t>
            </a:r>
            <a:r>
              <a:rPr lang="es-CO" b="1" baseline="30000" dirty="0" smtClean="0"/>
              <a:t>«</a:t>
            </a:r>
            <a:r>
              <a:rPr lang="es-CO" dirty="0" smtClean="0"/>
              <a:t>Y </a:t>
            </a:r>
            <a:r>
              <a:rPr lang="es-CO" dirty="0"/>
              <a:t>para los hijos de Aarón harás túnicas; también les harás cintos, y les harás tiaras para honra y hermosura. </a:t>
            </a:r>
            <a:r>
              <a:rPr lang="es-CO" b="1" baseline="30000" dirty="0" smtClean="0"/>
              <a:t>41 </a:t>
            </a:r>
            <a:r>
              <a:rPr lang="es-CO" dirty="0"/>
              <a:t>Y con ellos vestirás a Aarón tu hermano, y a sus hijos con él; y los ungirás, y los consagrarás y santificarás, para que sean mis sacerdotes</a:t>
            </a:r>
            <a:r>
              <a:rPr lang="es-CO" dirty="0" smtClean="0"/>
              <a:t>.</a:t>
            </a:r>
            <a:endParaRPr lang="es-CO" dirty="0"/>
          </a:p>
        </p:txBody>
      </p:sp>
      <p:sp>
        <p:nvSpPr>
          <p:cNvPr id="4" name="3 Rectángulo"/>
          <p:cNvSpPr/>
          <p:nvPr/>
        </p:nvSpPr>
        <p:spPr>
          <a:xfrm>
            <a:off x="179512" y="3140968"/>
            <a:ext cx="6984776" cy="3816429"/>
          </a:xfrm>
          <a:prstGeom prst="rect">
            <a:avLst/>
          </a:prstGeom>
          <a:solidFill>
            <a:schemeClr val="accent3">
              <a:lumMod val="20000"/>
              <a:lumOff val="80000"/>
            </a:schemeClr>
          </a:solidFill>
        </p:spPr>
        <p:txBody>
          <a:bodyPr wrap="square">
            <a:spAutoFit/>
          </a:bodyPr>
          <a:lstStyle/>
          <a:p>
            <a:pPr algn="ctr"/>
            <a:r>
              <a:rPr lang="es-CO" sz="2800" b="1" baseline="30000" dirty="0"/>
              <a:t>42 </a:t>
            </a:r>
            <a:r>
              <a:rPr lang="es-CO" sz="2800" dirty="0"/>
              <a:t>Y les harás calzoncillos de lino para cubrir su desnudez; serán desde los lomos hasta los muslos. </a:t>
            </a:r>
            <a:r>
              <a:rPr lang="es-CO" sz="2800" b="1" baseline="30000" dirty="0"/>
              <a:t>43 </a:t>
            </a:r>
            <a:r>
              <a:rPr lang="es-CO" sz="2800" dirty="0"/>
              <a:t>Y estarán sobre Aarón y sobre sus hijos cuando entren en el tabernáculo de reunión, o cuando se acerquen al altar para servir en el santuario, para que no lleven pecado y mueran. Es estatuto perpetuo para él, y para su descendencia después de él.</a:t>
            </a:r>
          </a:p>
          <a:p>
            <a:endParaRPr lang="es-CO" dirty="0"/>
          </a:p>
        </p:txBody>
      </p:sp>
      <p:pic>
        <p:nvPicPr>
          <p:cNvPr id="2050" name="Picture 2" descr="http://ts2.mm.bing.net/images/thumbnail.aspx?q=4527321449431669&amp;id=2080bdccaaa34adda27a14b0d32ad9f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2418" y="3140968"/>
            <a:ext cx="1720062" cy="37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406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style.rotation</p:attrName>
                                        </p:attrNameLst>
                                      </p:cBhvr>
                                      <p:tavLst>
                                        <p:tav tm="0">
                                          <p:val>
                                            <p:fltVal val="90"/>
                                          </p:val>
                                        </p:tav>
                                        <p:tav tm="100000">
                                          <p:val>
                                            <p:fltVal val="0"/>
                                          </p:val>
                                        </p:tav>
                                      </p:tavLst>
                                    </p:anim>
                                    <p:animEffect transition="in" filter="fade">
                                      <p:cBhvr>
                                        <p:cTn id="10" dur="1000"/>
                                        <p:tgtEl>
                                          <p:spTgt spid="2050"/>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76391" y="338392"/>
            <a:ext cx="5616624" cy="6192688"/>
          </a:xfrm>
        </p:spPr>
        <p:txBody>
          <a:bodyPr>
            <a:normAutofit fontScale="92500"/>
          </a:bodyPr>
          <a:lstStyle/>
          <a:p>
            <a:pPr marL="0" indent="0" algn="ctr">
              <a:buNone/>
            </a:pPr>
            <a:r>
              <a:rPr lang="es-CO" dirty="0" smtClean="0"/>
              <a:t>Note que tanto</a:t>
            </a:r>
            <a:r>
              <a:rPr lang="es-CO" dirty="0"/>
              <a:t> </a:t>
            </a:r>
            <a:r>
              <a:rPr lang="es-CO" b="1" i="1" dirty="0"/>
              <a:t>el pan, la lámpara, los </a:t>
            </a:r>
            <a:r>
              <a:rPr lang="es-CO" b="1" i="1" dirty="0" smtClean="0"/>
              <a:t>corderos, </a:t>
            </a:r>
            <a:r>
              <a:rPr lang="es-CO" b="1" i="1" dirty="0"/>
              <a:t>el incienso </a:t>
            </a:r>
            <a:r>
              <a:rPr lang="es-CO" b="1" i="1" dirty="0" smtClean="0"/>
              <a:t>y también los sacerdotes debían </a:t>
            </a:r>
            <a:r>
              <a:rPr lang="es-CO" b="1" i="1" dirty="0"/>
              <a:t>“estar” </a:t>
            </a:r>
            <a:r>
              <a:rPr lang="es-CO" b="1" i="1" dirty="0" smtClean="0"/>
              <a:t>CONTINUAMENTE.</a:t>
            </a:r>
          </a:p>
          <a:p>
            <a:pPr marL="0" indent="0">
              <a:buNone/>
            </a:pPr>
            <a:r>
              <a:rPr lang="es-CO" b="1" dirty="0"/>
              <a:t> </a:t>
            </a:r>
            <a:r>
              <a:rPr lang="es-CO" dirty="0"/>
              <a:t>(es decir, el </a:t>
            </a:r>
            <a:r>
              <a:rPr lang="es-CO" i="1" dirty="0">
                <a:solidFill>
                  <a:srgbClr val="0070C0"/>
                </a:solidFill>
              </a:rPr>
              <a:t>pan sobre la mesa</a:t>
            </a:r>
            <a:r>
              <a:rPr lang="es-CO" dirty="0"/>
              <a:t>, </a:t>
            </a:r>
            <a:endParaRPr lang="es-CO" dirty="0" smtClean="0"/>
          </a:p>
          <a:p>
            <a:pPr marL="0" indent="0">
              <a:buNone/>
            </a:pPr>
            <a:r>
              <a:rPr lang="es-CO" dirty="0" smtClean="0"/>
              <a:t>la </a:t>
            </a:r>
            <a:r>
              <a:rPr lang="es-CO" i="1" dirty="0">
                <a:solidFill>
                  <a:srgbClr val="0070C0"/>
                </a:solidFill>
              </a:rPr>
              <a:t>lámpara ardiendo</a:t>
            </a:r>
            <a:r>
              <a:rPr lang="es-CO" dirty="0"/>
              <a:t>, </a:t>
            </a:r>
            <a:endParaRPr lang="es-CO" dirty="0" smtClean="0"/>
          </a:p>
          <a:p>
            <a:pPr marL="0" indent="0">
              <a:buNone/>
            </a:pPr>
            <a:r>
              <a:rPr lang="es-CO" dirty="0" smtClean="0"/>
              <a:t>los </a:t>
            </a:r>
            <a:r>
              <a:rPr lang="es-CO" i="1" dirty="0">
                <a:solidFill>
                  <a:srgbClr val="0070C0"/>
                </a:solidFill>
              </a:rPr>
              <a:t>corderos sacrificándose tanto por la mañana como por la tarde</a:t>
            </a:r>
            <a:r>
              <a:rPr lang="es-CO" dirty="0"/>
              <a:t>, </a:t>
            </a:r>
            <a:r>
              <a:rPr lang="es-CO" dirty="0" smtClean="0"/>
              <a:t>el </a:t>
            </a:r>
            <a:r>
              <a:rPr lang="es-CO" i="1" dirty="0" smtClean="0">
                <a:solidFill>
                  <a:srgbClr val="0070C0"/>
                </a:solidFill>
              </a:rPr>
              <a:t>fuego del altar siempre ardiendo</a:t>
            </a:r>
            <a:r>
              <a:rPr lang="es-CO" dirty="0" smtClean="0"/>
              <a:t>, </a:t>
            </a:r>
          </a:p>
          <a:p>
            <a:pPr marL="0" indent="0">
              <a:buNone/>
            </a:pPr>
            <a:r>
              <a:rPr lang="es-CO" dirty="0" smtClean="0"/>
              <a:t>y </a:t>
            </a:r>
            <a:r>
              <a:rPr lang="es-CO" i="1" dirty="0">
                <a:solidFill>
                  <a:srgbClr val="0070C0"/>
                </a:solidFill>
              </a:rPr>
              <a:t>el incienso encendido</a:t>
            </a:r>
            <a:r>
              <a:rPr lang="es-CO" dirty="0"/>
              <a:t>… </a:t>
            </a:r>
            <a:r>
              <a:rPr lang="es-CO" dirty="0" smtClean="0"/>
              <a:t>todos </a:t>
            </a:r>
            <a:r>
              <a:rPr lang="es-CO" i="1" dirty="0" smtClean="0"/>
              <a:t>perpetuamente</a:t>
            </a:r>
            <a:r>
              <a:rPr lang="es-CO" dirty="0"/>
              <a:t> o </a:t>
            </a:r>
            <a:r>
              <a:rPr lang="es-CO" i="1" dirty="0"/>
              <a:t>continuamente</a:t>
            </a:r>
            <a:r>
              <a:rPr lang="es-CO" dirty="0" smtClean="0"/>
              <a:t>).</a:t>
            </a:r>
            <a:endParaRPr lang="es-CO"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764704"/>
            <a:ext cx="2880320"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012160" y="4899864"/>
            <a:ext cx="2880320" cy="1631216"/>
          </a:xfrm>
          <a:prstGeom prst="rect">
            <a:avLst/>
          </a:prstGeom>
        </p:spPr>
        <p:txBody>
          <a:bodyPr wrap="square">
            <a:spAutoFit/>
          </a:bodyPr>
          <a:lstStyle/>
          <a:p>
            <a:pPr algn="ctr"/>
            <a:r>
              <a:rPr lang="es-CO" sz="2000" dirty="0">
                <a:solidFill>
                  <a:srgbClr val="FF0000"/>
                </a:solidFill>
              </a:rPr>
              <a:t>El sacerdote siempre debía estar </a:t>
            </a:r>
            <a:r>
              <a:rPr lang="es-CO" sz="2000" dirty="0" smtClean="0">
                <a:solidFill>
                  <a:srgbClr val="FF0000"/>
                </a:solidFill>
              </a:rPr>
              <a:t>listo </a:t>
            </a:r>
            <a:r>
              <a:rPr lang="es-CO" sz="2000" dirty="0">
                <a:solidFill>
                  <a:srgbClr val="FF0000"/>
                </a:solidFill>
              </a:rPr>
              <a:t>para recibir a un pecador que llegara con su cordero para el sacrificio.</a:t>
            </a:r>
          </a:p>
        </p:txBody>
      </p:sp>
    </p:spTree>
    <p:extLst>
      <p:ext uri="{BB962C8B-B14F-4D97-AF65-F5344CB8AC3E}">
        <p14:creationId xmlns:p14="http://schemas.microsoft.com/office/powerpoint/2010/main" val="133931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5"/>
            <a:ext cx="5472608" cy="3600400"/>
          </a:xfrm>
          <a:solidFill>
            <a:schemeClr val="accent4">
              <a:lumMod val="20000"/>
              <a:lumOff val="80000"/>
            </a:schemeClr>
          </a:solidFill>
        </p:spPr>
        <p:txBody>
          <a:bodyPr>
            <a:normAutofit fontScale="92500" lnSpcReduction="10000"/>
          </a:bodyPr>
          <a:lstStyle/>
          <a:p>
            <a:pPr marL="0" indent="0" algn="ctr">
              <a:buNone/>
            </a:pPr>
            <a:r>
              <a:rPr lang="es-CO" sz="4400" dirty="0" smtClean="0"/>
              <a:t>“</a:t>
            </a:r>
            <a:r>
              <a:rPr lang="es-CO" sz="4400" i="1" dirty="0"/>
              <a:t>Y pondrás sobre la mesa </a:t>
            </a:r>
            <a:r>
              <a:rPr lang="es-CO" sz="4400" b="1" i="1" dirty="0"/>
              <a:t>el pan de la </a:t>
            </a:r>
            <a:r>
              <a:rPr lang="es-CO" sz="4400" b="1" i="1" u="sng" dirty="0"/>
              <a:t>Presencia perpetuamente</a:t>
            </a:r>
            <a:r>
              <a:rPr lang="es-CO" sz="4400" b="1" i="1" dirty="0"/>
              <a:t> delante de mí</a:t>
            </a:r>
            <a:r>
              <a:rPr lang="es-CO" sz="4400" b="1" dirty="0" smtClean="0"/>
              <a:t>“</a:t>
            </a:r>
          </a:p>
          <a:p>
            <a:pPr marL="0" indent="0" algn="ctr">
              <a:buNone/>
            </a:pPr>
            <a:r>
              <a:rPr lang="es-CO" sz="4400" b="1" dirty="0" smtClean="0"/>
              <a:t> </a:t>
            </a:r>
            <a:r>
              <a:rPr lang="es-CO" sz="4400" dirty="0" smtClean="0">
                <a:solidFill>
                  <a:srgbClr val="FF0000"/>
                </a:solidFill>
              </a:rPr>
              <a:t>Éxodo </a:t>
            </a:r>
            <a:r>
              <a:rPr lang="es-CO" sz="4400" dirty="0">
                <a:solidFill>
                  <a:srgbClr val="FF0000"/>
                </a:solidFill>
              </a:rPr>
              <a:t>25:30</a:t>
            </a:r>
          </a:p>
          <a:p>
            <a:endParaRPr lang="es-CO" dirty="0" smtClean="0"/>
          </a:p>
        </p:txBody>
      </p:sp>
      <p:pic>
        <p:nvPicPr>
          <p:cNvPr id="3076" name="Picture 4" descr="http://ts1.mm.bing.net/images/thumbnail.aspx?q=4805751264773660&amp;id=0867fbe3b4a08a4c2e0b80949bea02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04664"/>
            <a:ext cx="3024336" cy="3600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2" y="4653136"/>
            <a:ext cx="8136904" cy="1569660"/>
          </a:xfrm>
          <a:prstGeom prst="rect">
            <a:avLst/>
          </a:prstGeom>
          <a:solidFill>
            <a:srgbClr val="FFFF00"/>
          </a:solidFill>
        </p:spPr>
        <p:txBody>
          <a:bodyPr wrap="square">
            <a:spAutoFit/>
          </a:bodyPr>
          <a:lstStyle/>
          <a:p>
            <a:pPr algn="ctr"/>
            <a:r>
              <a:rPr lang="es-CO" sz="3200" dirty="0"/>
              <a:t>El pan representaba a las doce tribus de </a:t>
            </a:r>
            <a:r>
              <a:rPr lang="es-CO" sz="3200" dirty="0" smtClean="0"/>
              <a:t>Israel, </a:t>
            </a:r>
            <a:r>
              <a:rPr lang="es-CO" sz="3200" dirty="0"/>
              <a:t>el cual debía cambiarse cada sábado, y ser comido por el sacerdote. </a:t>
            </a:r>
          </a:p>
        </p:txBody>
      </p:sp>
    </p:spTree>
    <p:extLst>
      <p:ext uri="{BB962C8B-B14F-4D97-AF65-F5344CB8AC3E}">
        <p14:creationId xmlns:p14="http://schemas.microsoft.com/office/powerpoint/2010/main" val="255925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s4.mm.bing.net/images/thumbnail.aspx?q=4680089125192843&amp;id=47f231219bcd2188686add5c323290b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556792"/>
            <a:ext cx="3240360" cy="387702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755576" y="836712"/>
            <a:ext cx="4320480" cy="5184576"/>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dirty="0">
                <a:solidFill>
                  <a:srgbClr val="002060"/>
                </a:solidFill>
              </a:rPr>
              <a:t>“</a:t>
            </a:r>
            <a:r>
              <a:rPr lang="es-CO" sz="3600" i="1" dirty="0">
                <a:solidFill>
                  <a:srgbClr val="002060"/>
                </a:solidFill>
              </a:rPr>
              <a:t>Y mandarás a los hijos de Israel que te traigan aceite puro de olivas machacadas para el alumbrado, para que </a:t>
            </a:r>
            <a:r>
              <a:rPr lang="es-CO" sz="3600" b="1" i="1" u="sng" dirty="0">
                <a:solidFill>
                  <a:srgbClr val="002060"/>
                </a:solidFill>
              </a:rPr>
              <a:t>la lámpara arda continuamente</a:t>
            </a:r>
            <a:r>
              <a:rPr lang="es-CO" sz="3600" i="1" dirty="0">
                <a:solidFill>
                  <a:srgbClr val="002060"/>
                </a:solidFill>
              </a:rPr>
              <a:t>. </a:t>
            </a:r>
            <a:endParaRPr lang="es-CO" sz="3600" dirty="0">
              <a:solidFill>
                <a:srgbClr val="002060"/>
              </a:solidFill>
            </a:endParaRPr>
          </a:p>
        </p:txBody>
      </p:sp>
    </p:spTree>
    <p:extLst>
      <p:ext uri="{BB962C8B-B14F-4D97-AF65-F5344CB8AC3E}">
        <p14:creationId xmlns:p14="http://schemas.microsoft.com/office/powerpoint/2010/main" val="12370326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ts4.mm.bing.net/images/thumbnail.aspx?q=4514007041706103&amp;id=ef0ee9f60fec856c788d72802e0bd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3836" y="1052736"/>
            <a:ext cx="3456384" cy="47525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323528" y="332656"/>
            <a:ext cx="4824536" cy="6192688"/>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i="1" dirty="0">
                <a:solidFill>
                  <a:srgbClr val="002060"/>
                </a:solidFill>
              </a:rPr>
              <a:t>En la tienda de reunión, fuera del velo que está delante del testimonio, Aarón y sus hijos la mantendrán en orden delante del SEÑOR desde la tarde hasta la mañana; </a:t>
            </a:r>
            <a:r>
              <a:rPr lang="es-CO" sz="3200" b="1" i="1" dirty="0">
                <a:solidFill>
                  <a:srgbClr val="002060"/>
                </a:solidFill>
              </a:rPr>
              <a:t>será estatuto perpetuo para todas las generaciones de los hijos de Israel</a:t>
            </a:r>
            <a:r>
              <a:rPr lang="es-CO" sz="3200" dirty="0" smtClean="0">
                <a:solidFill>
                  <a:srgbClr val="002060"/>
                </a:solidFill>
              </a:rPr>
              <a:t>”</a:t>
            </a:r>
          </a:p>
          <a:p>
            <a:pPr algn="ctr"/>
            <a:r>
              <a:rPr lang="es-CO" sz="3200" dirty="0" smtClean="0">
                <a:solidFill>
                  <a:srgbClr val="FF0000"/>
                </a:solidFill>
              </a:rPr>
              <a:t> </a:t>
            </a:r>
            <a:r>
              <a:rPr lang="es-CO" sz="3200" dirty="0">
                <a:solidFill>
                  <a:srgbClr val="FF0000"/>
                </a:solidFill>
              </a:rPr>
              <a:t>Éxodo 27:20-21</a:t>
            </a:r>
          </a:p>
          <a:p>
            <a:endParaRPr lang="es-CO" dirty="0"/>
          </a:p>
        </p:txBody>
      </p:sp>
    </p:spTree>
    <p:extLst>
      <p:ext uri="{BB962C8B-B14F-4D97-AF65-F5344CB8AC3E}">
        <p14:creationId xmlns:p14="http://schemas.microsoft.com/office/powerpoint/2010/main" val="39440302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395536" y="548680"/>
            <a:ext cx="4392488" cy="5688632"/>
          </a:xfrm>
          <a:prstGeom prst="roundRect">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a:t>
            </a:r>
            <a:r>
              <a:rPr lang="es-CO" sz="3200" i="1" dirty="0">
                <a:solidFill>
                  <a:srgbClr val="002060"/>
                </a:solidFill>
              </a:rPr>
              <a:t>Esto es lo que ofrecerás sobre el altar: </a:t>
            </a:r>
            <a:r>
              <a:rPr lang="es-CO" sz="3200" b="1" i="1" dirty="0">
                <a:solidFill>
                  <a:srgbClr val="002060"/>
                </a:solidFill>
              </a:rPr>
              <a:t>dos corderos de un año cada día, </a:t>
            </a:r>
            <a:r>
              <a:rPr lang="es-CO" sz="3200" b="1" i="1" u="sng" dirty="0">
                <a:solidFill>
                  <a:srgbClr val="002060"/>
                </a:solidFill>
              </a:rPr>
              <a:t>continuamente</a:t>
            </a:r>
            <a:r>
              <a:rPr lang="es-CO" sz="3200" i="1" u="sng" dirty="0">
                <a:solidFill>
                  <a:srgbClr val="002060"/>
                </a:solidFill>
              </a:rPr>
              <a:t>.</a:t>
            </a:r>
            <a:r>
              <a:rPr lang="es-CO" sz="3200" i="1" dirty="0">
                <a:solidFill>
                  <a:srgbClr val="002060"/>
                </a:solidFill>
              </a:rPr>
              <a:t> Ofrecerás uno de los corderos por la mañana y el otro cordero lo ofrecerás al atardecer;</a:t>
            </a:r>
            <a:r>
              <a:rPr lang="es-CO" sz="3200" dirty="0">
                <a:solidFill>
                  <a:srgbClr val="002060"/>
                </a:solidFill>
              </a:rPr>
              <a:t>” </a:t>
            </a:r>
            <a:endParaRPr lang="es-CO" sz="3200" dirty="0" smtClean="0">
              <a:solidFill>
                <a:srgbClr val="002060"/>
              </a:solidFill>
            </a:endParaRPr>
          </a:p>
          <a:p>
            <a:pPr algn="ctr"/>
            <a:r>
              <a:rPr lang="es-CO" sz="3200" dirty="0" smtClean="0">
                <a:solidFill>
                  <a:srgbClr val="FF0000"/>
                </a:solidFill>
              </a:rPr>
              <a:t>Éxodo </a:t>
            </a:r>
            <a:r>
              <a:rPr lang="es-CO" sz="3200" dirty="0">
                <a:solidFill>
                  <a:srgbClr val="FF0000"/>
                </a:solidFill>
              </a:rPr>
              <a:t>29:38-39</a:t>
            </a:r>
          </a:p>
        </p:txBody>
      </p:sp>
      <p:pic>
        <p:nvPicPr>
          <p:cNvPr id="7170" name="Picture 2" descr="http://ts3.mm.bing.net/images/thumbnail.aspx?q=5019077992842682&amp;id=56b628434b41e76730a8789ed7cdea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980728"/>
            <a:ext cx="3888432"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22350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ts1.mm.bing.net/images/thumbnail.aspx?q=4693463660036808&amp;id=b0c58bf7ab162fae52a14b60dabe3b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260648"/>
            <a:ext cx="2889666" cy="295232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084168" y="3418194"/>
            <a:ext cx="2889666" cy="3416320"/>
          </a:xfrm>
          <a:prstGeom prst="rect">
            <a:avLst/>
          </a:prstGeom>
          <a:solidFill>
            <a:schemeClr val="accent4">
              <a:lumMod val="20000"/>
              <a:lumOff val="80000"/>
            </a:schemeClr>
          </a:solidFill>
        </p:spPr>
        <p:txBody>
          <a:bodyPr wrap="square">
            <a:spAutoFit/>
          </a:bodyPr>
          <a:lstStyle/>
          <a:p>
            <a:pPr algn="ctr"/>
            <a:r>
              <a:rPr lang="es-CO" sz="2400" dirty="0"/>
              <a:t>Esta era la f</a:t>
            </a:r>
            <a:r>
              <a:rPr lang="es-CO" sz="2400" b="1" dirty="0"/>
              <a:t>orma ritual que Dios diseñó para manifestar su gracia y perdón</a:t>
            </a:r>
            <a:r>
              <a:rPr lang="es-CO" sz="2400" dirty="0"/>
              <a:t> y conseguir que t</a:t>
            </a:r>
            <a:r>
              <a:rPr lang="es-CO" sz="2400" b="1" dirty="0"/>
              <a:t>odo Israel tenga acceso directo a su presencia</a:t>
            </a:r>
            <a:r>
              <a:rPr lang="es-CO" sz="2400" dirty="0"/>
              <a:t>.</a:t>
            </a:r>
            <a:br>
              <a:rPr lang="es-CO" sz="2400" dirty="0"/>
            </a:br>
            <a:endParaRPr lang="es-CO" sz="2400" dirty="0"/>
          </a:p>
        </p:txBody>
      </p:sp>
      <p:sp>
        <p:nvSpPr>
          <p:cNvPr id="5" name="4 Rectángulo redondeado"/>
          <p:cNvSpPr/>
          <p:nvPr/>
        </p:nvSpPr>
        <p:spPr>
          <a:xfrm>
            <a:off x="251520" y="260648"/>
            <a:ext cx="5688632" cy="6336704"/>
          </a:xfrm>
          <a:prstGeom prst="roundRect">
            <a:avLst/>
          </a:prstGeom>
          <a:gradFill>
            <a:gsLst>
              <a:gs pos="0">
                <a:srgbClr val="FFEFD1"/>
              </a:gs>
              <a:gs pos="64999">
                <a:srgbClr val="F0EBD5"/>
              </a:gs>
              <a:gs pos="100000">
                <a:srgbClr val="D1C39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rgbClr val="002060"/>
                </a:solidFill>
              </a:rPr>
              <a:t>“</a:t>
            </a:r>
            <a:r>
              <a:rPr lang="es-CO" sz="2800" i="1" dirty="0">
                <a:solidFill>
                  <a:srgbClr val="002060"/>
                </a:solidFill>
              </a:rPr>
              <a:t>Y cuando Aarón prepare las lámparas al atardecer, quemará incienso. </a:t>
            </a:r>
            <a:r>
              <a:rPr lang="es-CO" sz="2800" b="1" i="1" dirty="0">
                <a:solidFill>
                  <a:srgbClr val="002060"/>
                </a:solidFill>
              </a:rPr>
              <a:t>Habrá </a:t>
            </a:r>
            <a:r>
              <a:rPr lang="es-CO" sz="2800" b="1" i="1" u="sng" dirty="0">
                <a:solidFill>
                  <a:srgbClr val="002060"/>
                </a:solidFill>
              </a:rPr>
              <a:t>incienso perpetuo </a:t>
            </a:r>
            <a:r>
              <a:rPr lang="es-CO" sz="2800" b="1" i="1" dirty="0">
                <a:solidFill>
                  <a:srgbClr val="002060"/>
                </a:solidFill>
              </a:rPr>
              <a:t>delante del SEÑOR por todas vuestras generaciones.</a:t>
            </a:r>
            <a:r>
              <a:rPr lang="es-CO" sz="2800" i="1" dirty="0">
                <a:solidFill>
                  <a:srgbClr val="002060"/>
                </a:solidFill>
              </a:rPr>
              <a:t> (…) Aarón hará expiación sobre los cuernos del altar una vez al año; hará expiación sobre él con la sangre de la ofrenda de expiación por el pecado, una vez al año por todas vuestras generaciones; santísimo es al SEÑOR.</a:t>
            </a:r>
            <a:r>
              <a:rPr lang="es-CO" sz="2800" dirty="0">
                <a:solidFill>
                  <a:srgbClr val="002060"/>
                </a:solidFill>
              </a:rPr>
              <a:t>” </a:t>
            </a:r>
            <a:endParaRPr lang="es-CO" sz="2800" dirty="0" smtClean="0">
              <a:solidFill>
                <a:srgbClr val="002060"/>
              </a:solidFill>
            </a:endParaRPr>
          </a:p>
          <a:p>
            <a:pPr algn="ctr"/>
            <a:r>
              <a:rPr lang="es-CO" sz="2800" dirty="0" smtClean="0">
                <a:solidFill>
                  <a:srgbClr val="FF0000"/>
                </a:solidFill>
              </a:rPr>
              <a:t>Éxodo </a:t>
            </a:r>
            <a:r>
              <a:rPr lang="es-CO" sz="2800" dirty="0">
                <a:solidFill>
                  <a:srgbClr val="FF0000"/>
                </a:solidFill>
              </a:rPr>
              <a:t>30:8 y 10</a:t>
            </a:r>
          </a:p>
        </p:txBody>
      </p:sp>
    </p:spTree>
    <p:extLst>
      <p:ext uri="{BB962C8B-B14F-4D97-AF65-F5344CB8AC3E}">
        <p14:creationId xmlns:p14="http://schemas.microsoft.com/office/powerpoint/2010/main" val="375497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800200"/>
          </a:xfrm>
        </p:spPr>
        <p:txBody>
          <a:bodyPr>
            <a:normAutofit lnSpcReduction="10000"/>
          </a:bodyPr>
          <a:lstStyle/>
          <a:p>
            <a:pPr marL="0" indent="0" algn="ctr">
              <a:buNone/>
            </a:pPr>
            <a:r>
              <a:rPr lang="es-CO" sz="3500" b="1" i="1" dirty="0" smtClean="0">
                <a:solidFill>
                  <a:srgbClr val="FF0000"/>
                </a:solidFill>
                <a:latin typeface="Agency FB" pitchFamily="34" charset="0"/>
              </a:rPr>
              <a:t> </a:t>
            </a:r>
            <a:r>
              <a:rPr lang="es-CO" sz="4400" b="1" i="1" dirty="0">
                <a:solidFill>
                  <a:srgbClr val="FF0000"/>
                </a:solidFill>
                <a:latin typeface="Agency FB" pitchFamily="34" charset="0"/>
              </a:rPr>
              <a:t>¿Qué nos dice el NT al respecto?</a:t>
            </a:r>
            <a:endParaRPr lang="es-CO" sz="3500" b="1" i="1" dirty="0">
              <a:solidFill>
                <a:srgbClr val="FF0000"/>
              </a:solidFill>
              <a:latin typeface="Agency FB" pitchFamily="34" charset="0"/>
            </a:endParaRPr>
          </a:p>
          <a:p>
            <a:pPr marL="0" indent="0">
              <a:buNone/>
            </a:pPr>
            <a:r>
              <a:rPr lang="es-CO" dirty="0"/>
              <a:t>Existe un texto en el NT que </a:t>
            </a:r>
            <a:r>
              <a:rPr lang="es-CO" u="sng" dirty="0"/>
              <a:t>contiene en sí mismo toda la explicación necesaria y suficiente</a:t>
            </a:r>
            <a:r>
              <a:rPr lang="es-CO" dirty="0"/>
              <a:t>. </a:t>
            </a:r>
          </a:p>
        </p:txBody>
      </p:sp>
      <p:sp>
        <p:nvSpPr>
          <p:cNvPr id="4" name="3 Rectángulo"/>
          <p:cNvSpPr/>
          <p:nvPr/>
        </p:nvSpPr>
        <p:spPr>
          <a:xfrm>
            <a:off x="323528" y="2636912"/>
            <a:ext cx="4572000" cy="3970318"/>
          </a:xfrm>
          <a:prstGeom prst="rect">
            <a:avLst/>
          </a:prstGeom>
        </p:spPr>
        <p:txBody>
          <a:bodyPr>
            <a:spAutoFit/>
          </a:bodyPr>
          <a:lstStyle/>
          <a:p>
            <a:pPr algn="ctr"/>
            <a:r>
              <a:rPr lang="es-CO" sz="3600" dirty="0"/>
              <a:t>Se encuentra en </a:t>
            </a:r>
            <a:r>
              <a:rPr lang="es-CO" sz="3600" b="1" dirty="0">
                <a:solidFill>
                  <a:srgbClr val="FF0000"/>
                </a:solidFill>
              </a:rPr>
              <a:t>Hebreos </a:t>
            </a:r>
            <a:r>
              <a:rPr lang="es-CO" sz="3600" b="1" dirty="0" smtClean="0">
                <a:solidFill>
                  <a:srgbClr val="FF0000"/>
                </a:solidFill>
              </a:rPr>
              <a:t>10:19</a:t>
            </a:r>
            <a:r>
              <a:rPr lang="es-CO" sz="3600" dirty="0" smtClean="0"/>
              <a:t>.</a:t>
            </a:r>
            <a:r>
              <a:rPr lang="es-CO" sz="3600" b="1" baseline="30000" dirty="0" smtClean="0"/>
              <a:t> «</a:t>
            </a:r>
            <a:r>
              <a:rPr lang="es-CO" sz="3600" dirty="0" smtClean="0"/>
              <a:t>Así </a:t>
            </a:r>
            <a:r>
              <a:rPr lang="es-CO" sz="3600" dirty="0"/>
              <a:t>que, hermanos, teniendo libertad para entrar en el Lugar Santísimo por la sangre de </a:t>
            </a:r>
            <a:r>
              <a:rPr lang="es-CO" sz="3600" dirty="0" smtClean="0"/>
              <a:t>Jesucristo»</a:t>
            </a:r>
            <a:endParaRPr lang="es-CO" sz="3600" dirty="0"/>
          </a:p>
        </p:txBody>
      </p:sp>
      <p:pic>
        <p:nvPicPr>
          <p:cNvPr id="10242" name="Picture 2" descr="http://ts2.mm.bing.net/images/thumbnail.aspx?q=4752472199399037&amp;id=6890009478ecc346f2a7a5494b7c5d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7869" y="2636912"/>
            <a:ext cx="3708920" cy="3970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184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nodeType="clickEffect">
                                  <p:stCondLst>
                                    <p:cond delay="0"/>
                                  </p:stCondLst>
                                  <p:childTnLst>
                                    <p:set>
                                      <p:cBhvr>
                                        <p:cTn id="42" dur="1" fill="hold">
                                          <p:stCondLst>
                                            <p:cond delay="0"/>
                                          </p:stCondLst>
                                        </p:cTn>
                                        <p:tgtEl>
                                          <p:spTgt spid="10242"/>
                                        </p:tgtEl>
                                        <p:attrNameLst>
                                          <p:attrName>style.visibility</p:attrName>
                                        </p:attrNameLst>
                                      </p:cBhvr>
                                      <p:to>
                                        <p:strVal val="visible"/>
                                      </p:to>
                                    </p:set>
                                    <p:animEffect transition="in" filter="circle(in)">
                                      <p:cBhvr>
                                        <p:cTn id="43" dur="2000"/>
                                        <p:tgtEl>
                                          <p:spTgt spid="10242"/>
                                        </p:tgtEl>
                                      </p:cBhvr>
                                    </p:animEffect>
                                  </p:childTnLst>
                                </p:cTn>
                              </p:par>
                            </p:childTnLst>
                          </p:cTn>
                        </p:par>
                      </p:childTnLst>
                    </p:cTn>
                  </p:par>
                  <p:par>
                    <p:cTn id="44" fill="hold">
                      <p:stCondLst>
                        <p:cond delay="indefinite"/>
                      </p:stCondLst>
                      <p:childTnLst>
                        <p:par>
                          <p:cTn id="45" fill="hold">
                            <p:stCondLst>
                              <p:cond delay="0"/>
                            </p:stCondLst>
                            <p:childTnLst>
                              <p:par>
                                <p:cTn id="46" presetID="21" presetClass="entr" presetSubtype="1"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heel(1)">
                                      <p:cBhvr>
                                        <p:cTn id="4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402832" cy="6048672"/>
          </a:xfrm>
        </p:spPr>
        <p:txBody>
          <a:bodyPr>
            <a:normAutofit fontScale="92500" lnSpcReduction="20000"/>
          </a:bodyPr>
          <a:lstStyle/>
          <a:p>
            <a:pPr marL="0" indent="0" algn="ctr">
              <a:buNone/>
            </a:pPr>
            <a:r>
              <a:rPr lang="es-CO" dirty="0" smtClean="0"/>
              <a:t>Leyendo </a:t>
            </a:r>
            <a:r>
              <a:rPr lang="es-CO" dirty="0"/>
              <a:t>sólo este versículo se tiene suficiente evidencia </a:t>
            </a:r>
            <a:r>
              <a:rPr lang="es-CO" dirty="0" smtClean="0"/>
              <a:t>Bíblica </a:t>
            </a:r>
            <a:r>
              <a:rPr lang="es-CO" dirty="0"/>
              <a:t>para comprender que </a:t>
            </a:r>
            <a:r>
              <a:rPr lang="es-CO" b="1" dirty="0"/>
              <a:t>Jesús es el reemplazo </a:t>
            </a:r>
            <a:r>
              <a:rPr lang="es-CO" b="1" dirty="0" smtClean="0"/>
              <a:t>completo </a:t>
            </a:r>
            <a:r>
              <a:rPr lang="es-CO" b="1" dirty="0"/>
              <a:t>de todo el </a:t>
            </a:r>
            <a:r>
              <a:rPr lang="es-CO" b="1" dirty="0" smtClean="0"/>
              <a:t>Santuario </a:t>
            </a:r>
            <a:r>
              <a:rPr lang="es-CO" b="1" dirty="0"/>
              <a:t>terrenal en su conjunto</a:t>
            </a:r>
            <a:r>
              <a:rPr lang="es-CO" dirty="0"/>
              <a:t>, dado que A TRAVÉS DE </a:t>
            </a:r>
            <a:r>
              <a:rPr lang="es-CO" dirty="0" smtClean="0"/>
              <a:t>SU MUERTE </a:t>
            </a:r>
            <a:r>
              <a:rPr lang="es-CO" dirty="0"/>
              <a:t>(y sólo </a:t>
            </a:r>
            <a:r>
              <a:rPr lang="es-CO" dirty="0" smtClean="0"/>
              <a:t>eso), </a:t>
            </a:r>
            <a:r>
              <a:rPr lang="es-CO" dirty="0"/>
              <a:t>es como ahora tenemos acceso a Dios, y Dios mora en </a:t>
            </a:r>
            <a:r>
              <a:rPr lang="es-CO" dirty="0" smtClean="0"/>
              <a:t>nosotros. </a:t>
            </a:r>
            <a:r>
              <a:rPr lang="es-CO" i="1" dirty="0" smtClean="0">
                <a:solidFill>
                  <a:srgbClr val="0070C0"/>
                </a:solidFill>
              </a:rPr>
              <a:t>(Ya </a:t>
            </a:r>
            <a:r>
              <a:rPr lang="es-CO" i="1" dirty="0">
                <a:solidFill>
                  <a:srgbClr val="0070C0"/>
                </a:solidFill>
              </a:rPr>
              <a:t>no más sacrificios de corderos, inciensos, velos, aguas, panes, candelabros, mesas ni sacerdotes</a:t>
            </a:r>
            <a:r>
              <a:rPr lang="es-CO" i="1" dirty="0" smtClean="0">
                <a:solidFill>
                  <a:srgbClr val="0070C0"/>
                </a:solidFill>
              </a:rPr>
              <a:t>. </a:t>
            </a:r>
            <a:r>
              <a:rPr lang="es-CO" i="1" dirty="0" smtClean="0"/>
              <a:t>Eso apuntaba a Cristo.</a:t>
            </a:r>
            <a:endParaRPr lang="es-CO" i="1" dirty="0"/>
          </a:p>
          <a:p>
            <a:endParaRPr lang="es-CO"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3284984"/>
            <a:ext cx="3024336"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enos"/>
          <p:cNvSpPr/>
          <p:nvPr/>
        </p:nvSpPr>
        <p:spPr>
          <a:xfrm rot="18723662">
            <a:off x="4930771" y="4636607"/>
            <a:ext cx="5000248" cy="48438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2346625">
            <a:off x="5131137" y="4515852"/>
            <a:ext cx="4851883" cy="57984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11266" name="Picture 2" descr="http://ts1.mm.bing.net/images/thumbnail.aspx?q=4992492139905140&amp;id=a69b302e7735b1fee2d6a20a37ce04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332655"/>
            <a:ext cx="1524000" cy="2717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879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fltVal val="0"/>
                                          </p:val>
                                        </p:tav>
                                        <p:tav tm="100000">
                                          <p:val>
                                            <p:strVal val="#ppt_w"/>
                                          </p:val>
                                        </p:tav>
                                      </p:tavLst>
                                    </p:anim>
                                    <p:anim calcmode="lin" valueType="num">
                                      <p:cBhvr>
                                        <p:cTn id="24" dur="1000" fill="hold"/>
                                        <p:tgtEl>
                                          <p:spTgt spid="6"/>
                                        </p:tgtEl>
                                        <p:attrNameLst>
                                          <p:attrName>ppt_h</p:attrName>
                                        </p:attrNameLst>
                                      </p:cBhvr>
                                      <p:tavLst>
                                        <p:tav tm="0">
                                          <p:val>
                                            <p:fltVal val="0"/>
                                          </p:val>
                                        </p:tav>
                                        <p:tav tm="100000">
                                          <p:val>
                                            <p:strVal val="#ppt_h"/>
                                          </p:val>
                                        </p:tav>
                                      </p:tavLst>
                                    </p:anim>
                                    <p:anim calcmode="lin" valueType="num">
                                      <p:cBhvr>
                                        <p:cTn id="25" dur="1000" fill="hold"/>
                                        <p:tgtEl>
                                          <p:spTgt spid="6"/>
                                        </p:tgtEl>
                                        <p:attrNameLst>
                                          <p:attrName>style.rotation</p:attrName>
                                        </p:attrNameLst>
                                      </p:cBhvr>
                                      <p:tavLst>
                                        <p:tav tm="0">
                                          <p:val>
                                            <p:fltVal val="90"/>
                                          </p:val>
                                        </p:tav>
                                        <p:tav tm="100000">
                                          <p:val>
                                            <p:fltVal val="0"/>
                                          </p:val>
                                        </p:tav>
                                      </p:tavLst>
                                    </p:anim>
                                    <p:animEffect transition="in" filter="fade">
                                      <p:cBhvr>
                                        <p:cTn id="2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a:bodyPr>
          <a:lstStyle/>
          <a:p>
            <a:pPr marL="0" indent="0" algn="ctr">
              <a:buNone/>
            </a:pPr>
            <a:r>
              <a:rPr lang="es-CO" sz="2800" dirty="0"/>
              <a:t>“</a:t>
            </a:r>
            <a:r>
              <a:rPr lang="es-CO" sz="2800" i="1" dirty="0">
                <a:solidFill>
                  <a:srgbClr val="0070C0"/>
                </a:solidFill>
              </a:rPr>
              <a:t>Así que, hermanos, teniendo libertad para entrar en el Lugar Santísimo </a:t>
            </a:r>
            <a:r>
              <a:rPr lang="es-CO" sz="2800" i="1" u="sng" dirty="0">
                <a:solidFill>
                  <a:srgbClr val="0070C0"/>
                </a:solidFill>
              </a:rPr>
              <a:t>por la sangre de Jesucristo</a:t>
            </a:r>
            <a:r>
              <a:rPr lang="es-CO" sz="2800" i="1" dirty="0" smtClean="0"/>
              <a:t>,</a:t>
            </a:r>
            <a:r>
              <a:rPr lang="es-CO" sz="2800" dirty="0" smtClean="0"/>
              <a:t>”</a:t>
            </a:r>
          </a:p>
          <a:p>
            <a:pPr marL="0" indent="0" algn="ctr">
              <a:buNone/>
            </a:pPr>
            <a:r>
              <a:rPr lang="es-CO" sz="2800" dirty="0" smtClean="0"/>
              <a:t> </a:t>
            </a:r>
            <a:r>
              <a:rPr lang="es-CO" sz="2800" dirty="0">
                <a:solidFill>
                  <a:srgbClr val="FF0000"/>
                </a:solidFill>
              </a:rPr>
              <a:t>Hebreos 10:19</a:t>
            </a:r>
          </a:p>
          <a:p>
            <a:r>
              <a:rPr lang="es-CO" sz="2800" dirty="0"/>
              <a:t>En este sentido la Biblia es muy clara. Si tenemos “</a:t>
            </a:r>
            <a:r>
              <a:rPr lang="es-CO" sz="2800" i="1" dirty="0">
                <a:solidFill>
                  <a:srgbClr val="0070C0"/>
                </a:solidFill>
              </a:rPr>
              <a:t>libertad para entrar en el Lugar Santísimo</a:t>
            </a:r>
            <a:r>
              <a:rPr lang="es-CO" sz="2800" dirty="0"/>
              <a:t>” por la sangre de Jesús, es evidente que </a:t>
            </a:r>
            <a:r>
              <a:rPr lang="es-CO" sz="2800" i="1" u="sng" dirty="0">
                <a:solidFill>
                  <a:srgbClr val="0070C0"/>
                </a:solidFill>
              </a:rPr>
              <a:t>dicha Sangre reemplaza todo el ritual del antiguo Israel</a:t>
            </a:r>
            <a:r>
              <a:rPr lang="es-CO" sz="2800" dirty="0"/>
              <a:t> que permitía, como ya hemos dicho, el acceso a Dios, y la cohabitación de éste con Israel. Ahora, es a través de Jesucristo como accedemos a él, y Él a nosotros permitiendo la comunión o la cohabitación.</a:t>
            </a:r>
          </a:p>
          <a:p>
            <a:endParaRPr lang="es-CO" dirty="0"/>
          </a:p>
        </p:txBody>
      </p:sp>
    </p:spTree>
    <p:extLst>
      <p:ext uri="{BB962C8B-B14F-4D97-AF65-F5344CB8AC3E}">
        <p14:creationId xmlns:p14="http://schemas.microsoft.com/office/powerpoint/2010/main" val="11899312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939" y="404664"/>
            <a:ext cx="4114800" cy="656782"/>
          </a:xfrm>
          <a:solidFill>
            <a:srgbClr val="FFC000"/>
          </a:solidFill>
        </p:spPr>
        <p:txBody>
          <a:bodyPr/>
          <a:lstStyle/>
          <a:p>
            <a:pPr marL="0" indent="0">
              <a:buNone/>
            </a:pPr>
            <a:r>
              <a:rPr lang="es-CO" dirty="0" smtClean="0"/>
              <a:t>    Antiguo Testamento</a:t>
            </a:r>
            <a:endParaRPr lang="es-CO" dirty="0"/>
          </a:p>
        </p:txBody>
      </p:sp>
      <p:pic>
        <p:nvPicPr>
          <p:cNvPr id="1026" name="Picture 2" descr="http://ts2.mm.bing.net/images/thumbnail.aspx?q=4631405676528633&amp;id=b35be4e73e8ad5c46fca8b763fe83a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939" y="2132856"/>
            <a:ext cx="1428750" cy="1800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s3.mm.bing.net/images/thumbnail.aspx?q=4939981868172898&amp;id=09cdd7470c619ac0b053d87f9c66a8c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1" y="4725144"/>
            <a:ext cx="1872209" cy="213285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s4.mm.bing.net/images/thumbnail.aspx?q=4961272000218507&amp;id=d0f63419ad81de5acb7371830508676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5057" y="2110480"/>
            <a:ext cx="1123950" cy="18225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11506" y="404664"/>
            <a:ext cx="3600400" cy="584775"/>
          </a:xfrm>
          <a:prstGeom prst="rect">
            <a:avLst/>
          </a:prstGeom>
          <a:solidFill>
            <a:srgbClr val="FFC000"/>
          </a:solidFill>
        </p:spPr>
        <p:txBody>
          <a:bodyPr wrap="square">
            <a:spAutoFit/>
          </a:bodyPr>
          <a:lstStyle/>
          <a:p>
            <a:r>
              <a:rPr lang="es-CO" sz="3200" dirty="0"/>
              <a:t>Nuevo Testamento</a:t>
            </a:r>
          </a:p>
        </p:txBody>
      </p:sp>
      <p:pic>
        <p:nvPicPr>
          <p:cNvPr id="8" name="Picture 6" descr="http://ts4.mm.bing.net/images/thumbnail.aspx?q=4961272000218507&amp;id=d0f63419ad81de5acb7371830508676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1506" y="2071455"/>
            <a:ext cx="1123950" cy="18225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ts2.mm.bing.net/images/thumbnail.aspx?q=4631405676528633&amp;id=b35be4e73e8ad5c46fca8b763fe83a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339" y="2285256"/>
            <a:ext cx="1428750" cy="18002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9603" y="2071455"/>
            <a:ext cx="1431925" cy="1798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rot="20086273">
            <a:off x="1737925" y="2786902"/>
            <a:ext cx="1083581" cy="2436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6" name="5 Menos"/>
          <p:cNvSpPr/>
          <p:nvPr/>
        </p:nvSpPr>
        <p:spPr>
          <a:xfrm rot="18887413">
            <a:off x="7036726" y="2579996"/>
            <a:ext cx="2018047" cy="488459"/>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Menos"/>
          <p:cNvSpPr/>
          <p:nvPr/>
        </p:nvSpPr>
        <p:spPr>
          <a:xfrm rot="2755921">
            <a:off x="7006519" y="2635724"/>
            <a:ext cx="2111736" cy="55336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1033" name="Picture 9" descr="http://ts2.mm.bing.net/images/thumbnail.aspx?q=4620436332939797&amp;id=e381c31a913ae2b0c38654d6fe6d7f6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99551" y="4810868"/>
            <a:ext cx="1524000" cy="2047131"/>
          </a:xfrm>
          <a:prstGeom prst="rect">
            <a:avLst/>
          </a:prstGeom>
          <a:noFill/>
          <a:extLst>
            <a:ext uri="{909E8E84-426E-40DD-AFC4-6F175D3DCCD1}">
              <a14:hiddenFill xmlns:a14="http://schemas.microsoft.com/office/drawing/2010/main">
                <a:solidFill>
                  <a:srgbClr val="FFFFFF"/>
                </a:solidFill>
              </a14:hiddenFill>
            </a:ext>
          </a:extLst>
        </p:spPr>
      </p:pic>
      <p:sp>
        <p:nvSpPr>
          <p:cNvPr id="11" name="10 Rectángulo"/>
          <p:cNvSpPr/>
          <p:nvPr/>
        </p:nvSpPr>
        <p:spPr>
          <a:xfrm>
            <a:off x="537293" y="1591981"/>
            <a:ext cx="2995179" cy="369332"/>
          </a:xfrm>
          <a:prstGeom prst="rect">
            <a:avLst/>
          </a:prstGeom>
        </p:spPr>
        <p:txBody>
          <a:bodyPr wrap="none">
            <a:spAutoFit/>
          </a:bodyPr>
          <a:lstStyle/>
          <a:p>
            <a:r>
              <a:rPr lang="es-CO" b="1" dirty="0">
                <a:solidFill>
                  <a:srgbClr val="FF0000"/>
                </a:solidFill>
              </a:rPr>
              <a:t>Sacrificios apuntaban a Cristo</a:t>
            </a:r>
          </a:p>
        </p:txBody>
      </p:sp>
      <p:sp>
        <p:nvSpPr>
          <p:cNvPr id="12" name="11 Rectángulo"/>
          <p:cNvSpPr/>
          <p:nvPr/>
        </p:nvSpPr>
        <p:spPr>
          <a:xfrm>
            <a:off x="5235550" y="1591981"/>
            <a:ext cx="3308983" cy="369332"/>
          </a:xfrm>
          <a:prstGeom prst="rect">
            <a:avLst/>
          </a:prstGeom>
        </p:spPr>
        <p:txBody>
          <a:bodyPr wrap="none">
            <a:spAutoFit/>
          </a:bodyPr>
          <a:lstStyle/>
          <a:p>
            <a:r>
              <a:rPr lang="es-CO" b="1" dirty="0">
                <a:solidFill>
                  <a:srgbClr val="FF0000"/>
                </a:solidFill>
              </a:rPr>
              <a:t>Muerto Cristo ya no se necesitan</a:t>
            </a:r>
          </a:p>
        </p:txBody>
      </p:sp>
      <p:sp>
        <p:nvSpPr>
          <p:cNvPr id="13" name="12 Rectángulo"/>
          <p:cNvSpPr/>
          <p:nvPr/>
        </p:nvSpPr>
        <p:spPr>
          <a:xfrm>
            <a:off x="537293" y="4355812"/>
            <a:ext cx="3730380" cy="369332"/>
          </a:xfrm>
          <a:prstGeom prst="rect">
            <a:avLst/>
          </a:prstGeom>
        </p:spPr>
        <p:txBody>
          <a:bodyPr wrap="none">
            <a:spAutoFit/>
          </a:bodyPr>
          <a:lstStyle/>
          <a:p>
            <a:r>
              <a:rPr lang="es-CO" b="1" dirty="0">
                <a:solidFill>
                  <a:srgbClr val="FF0000"/>
                </a:solidFill>
              </a:rPr>
              <a:t>Se confesaban los pecados al cordero</a:t>
            </a:r>
          </a:p>
        </p:txBody>
      </p:sp>
      <p:sp>
        <p:nvSpPr>
          <p:cNvPr id="14" name="13 Rectángulo"/>
          <p:cNvSpPr/>
          <p:nvPr/>
        </p:nvSpPr>
        <p:spPr>
          <a:xfrm>
            <a:off x="5235550" y="4372600"/>
            <a:ext cx="3808444" cy="369332"/>
          </a:xfrm>
          <a:prstGeom prst="rect">
            <a:avLst/>
          </a:prstGeom>
        </p:spPr>
        <p:txBody>
          <a:bodyPr wrap="square">
            <a:spAutoFit/>
          </a:bodyPr>
          <a:lstStyle/>
          <a:p>
            <a:r>
              <a:rPr lang="es-CO" b="1" dirty="0">
                <a:solidFill>
                  <a:srgbClr val="FF0000"/>
                </a:solidFill>
              </a:rPr>
              <a:t>Se confiesan directamente a Cristo</a:t>
            </a:r>
          </a:p>
        </p:txBody>
      </p:sp>
    </p:spTree>
    <p:extLst>
      <p:ext uri="{BB962C8B-B14F-4D97-AF65-F5344CB8AC3E}">
        <p14:creationId xmlns:p14="http://schemas.microsoft.com/office/powerpoint/2010/main" val="4143889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1000" fill="hold"/>
                                        <p:tgtEl>
                                          <p:spTgt spid="11"/>
                                        </p:tgtEl>
                                        <p:attrNameLst>
                                          <p:attrName>ppt_w</p:attrName>
                                        </p:attrNameLst>
                                      </p:cBhvr>
                                      <p:tavLst>
                                        <p:tav tm="0">
                                          <p:val>
                                            <p:fltVal val="0"/>
                                          </p:val>
                                        </p:tav>
                                        <p:tav tm="100000">
                                          <p:val>
                                            <p:strVal val="#ppt_w"/>
                                          </p:val>
                                        </p:tav>
                                      </p:tavLst>
                                    </p:anim>
                                    <p:anim calcmode="lin" valueType="num">
                                      <p:cBhvr>
                                        <p:cTn id="18" dur="1000" fill="hold"/>
                                        <p:tgtEl>
                                          <p:spTgt spid="11"/>
                                        </p:tgtEl>
                                        <p:attrNameLst>
                                          <p:attrName>ppt_h</p:attrName>
                                        </p:attrNameLst>
                                      </p:cBhvr>
                                      <p:tavLst>
                                        <p:tav tm="0">
                                          <p:val>
                                            <p:fltVal val="0"/>
                                          </p:val>
                                        </p:tav>
                                        <p:tav tm="100000">
                                          <p:val>
                                            <p:strVal val="#ppt_h"/>
                                          </p:val>
                                        </p:tav>
                                      </p:tavLst>
                                    </p:anim>
                                    <p:anim calcmode="lin" valueType="num">
                                      <p:cBhvr>
                                        <p:cTn id="19" dur="1000" fill="hold"/>
                                        <p:tgtEl>
                                          <p:spTgt spid="11"/>
                                        </p:tgtEl>
                                        <p:attrNameLst>
                                          <p:attrName>style.rotation</p:attrName>
                                        </p:attrNameLst>
                                      </p:cBhvr>
                                      <p:tavLst>
                                        <p:tav tm="0">
                                          <p:val>
                                            <p:fltVal val="90"/>
                                          </p:val>
                                        </p:tav>
                                        <p:tav tm="100000">
                                          <p:val>
                                            <p:fltVal val="0"/>
                                          </p:val>
                                        </p:tav>
                                      </p:tavLst>
                                    </p:anim>
                                    <p:animEffect transition="in" filter="fade">
                                      <p:cBhvr>
                                        <p:cTn id="20" dur="10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030"/>
                                        </p:tgtEl>
                                        <p:attrNameLst>
                                          <p:attrName>style.visibility</p:attrName>
                                        </p:attrNameLst>
                                      </p:cBhvr>
                                      <p:to>
                                        <p:strVal val="visible"/>
                                      </p:to>
                                    </p:set>
                                    <p:animEffect transition="in" filter="barn(inVertical)">
                                      <p:cBhvr>
                                        <p:cTn id="37" dur="500"/>
                                        <p:tgtEl>
                                          <p:spTgt spid="103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1028"/>
                                        </p:tgtEl>
                                        <p:attrNameLst>
                                          <p:attrName>style.visibility</p:attrName>
                                        </p:attrNameLst>
                                      </p:cBhvr>
                                      <p:to>
                                        <p:strVal val="visible"/>
                                      </p:to>
                                    </p:set>
                                    <p:animEffect transition="in" filter="barn(inVertical)">
                                      <p:cBhvr>
                                        <p:cTn id="42" dur="500"/>
                                        <p:tgtEl>
                                          <p:spTgt spid="1028"/>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1000" fill="hold"/>
                                        <p:tgtEl>
                                          <p:spTgt spid="4"/>
                                        </p:tgtEl>
                                        <p:attrNameLst>
                                          <p:attrName>ppt_w</p:attrName>
                                        </p:attrNameLst>
                                      </p:cBhvr>
                                      <p:tavLst>
                                        <p:tav tm="0">
                                          <p:val>
                                            <p:fltVal val="0"/>
                                          </p:val>
                                        </p:tav>
                                        <p:tav tm="100000">
                                          <p:val>
                                            <p:strVal val="#ppt_w"/>
                                          </p:val>
                                        </p:tav>
                                      </p:tavLst>
                                    </p:anim>
                                    <p:anim calcmode="lin" valueType="num">
                                      <p:cBhvr>
                                        <p:cTn id="53" dur="1000" fill="hold"/>
                                        <p:tgtEl>
                                          <p:spTgt spid="4"/>
                                        </p:tgtEl>
                                        <p:attrNameLst>
                                          <p:attrName>ppt_h</p:attrName>
                                        </p:attrNameLst>
                                      </p:cBhvr>
                                      <p:tavLst>
                                        <p:tav tm="0">
                                          <p:val>
                                            <p:fltVal val="0"/>
                                          </p:val>
                                        </p:tav>
                                        <p:tav tm="100000">
                                          <p:val>
                                            <p:strVal val="#ppt_h"/>
                                          </p:val>
                                        </p:tav>
                                      </p:tavLst>
                                    </p:anim>
                                    <p:anim calcmode="lin" valueType="num">
                                      <p:cBhvr>
                                        <p:cTn id="54" dur="1000" fill="hold"/>
                                        <p:tgtEl>
                                          <p:spTgt spid="4"/>
                                        </p:tgtEl>
                                        <p:attrNameLst>
                                          <p:attrName>style.rotation</p:attrName>
                                        </p:attrNameLst>
                                      </p:cBhvr>
                                      <p:tavLst>
                                        <p:tav tm="0">
                                          <p:val>
                                            <p:fltVal val="90"/>
                                          </p:val>
                                        </p:tav>
                                        <p:tav tm="100000">
                                          <p:val>
                                            <p:fltVal val="0"/>
                                          </p:val>
                                        </p:tav>
                                      </p:tavLst>
                                    </p:anim>
                                    <p:animEffect transition="in" filter="fade">
                                      <p:cBhvr>
                                        <p:cTn id="55" dur="1000"/>
                                        <p:tgtEl>
                                          <p:spTgt spid="4"/>
                                        </p:tgtEl>
                                      </p:cBhvr>
                                    </p:animEffect>
                                  </p:childTnLst>
                                </p:cTn>
                              </p:par>
                            </p:childTnLst>
                          </p:cTn>
                        </p:par>
                      </p:childTnLst>
                    </p:cTn>
                  </p:par>
                  <p:par>
                    <p:cTn id="56" fill="hold">
                      <p:stCondLst>
                        <p:cond delay="indefinite"/>
                      </p:stCondLst>
                      <p:childTnLst>
                        <p:par>
                          <p:cTn id="57" fill="hold">
                            <p:stCondLst>
                              <p:cond delay="0"/>
                            </p:stCondLst>
                            <p:childTnLst>
                              <p:par>
                                <p:cTn id="58" presetID="31" presetClass="entr" presetSubtype="0" fill="hold" grpId="0" nodeType="click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1000" fill="hold"/>
                                        <p:tgtEl>
                                          <p:spTgt spid="12"/>
                                        </p:tgtEl>
                                        <p:attrNameLst>
                                          <p:attrName>ppt_w</p:attrName>
                                        </p:attrNameLst>
                                      </p:cBhvr>
                                      <p:tavLst>
                                        <p:tav tm="0">
                                          <p:val>
                                            <p:fltVal val="0"/>
                                          </p:val>
                                        </p:tav>
                                        <p:tav tm="100000">
                                          <p:val>
                                            <p:strVal val="#ppt_w"/>
                                          </p:val>
                                        </p:tav>
                                      </p:tavLst>
                                    </p:anim>
                                    <p:anim calcmode="lin" valueType="num">
                                      <p:cBhvr>
                                        <p:cTn id="61" dur="1000" fill="hold"/>
                                        <p:tgtEl>
                                          <p:spTgt spid="12"/>
                                        </p:tgtEl>
                                        <p:attrNameLst>
                                          <p:attrName>ppt_h</p:attrName>
                                        </p:attrNameLst>
                                      </p:cBhvr>
                                      <p:tavLst>
                                        <p:tav tm="0">
                                          <p:val>
                                            <p:fltVal val="0"/>
                                          </p:val>
                                        </p:tav>
                                        <p:tav tm="100000">
                                          <p:val>
                                            <p:strVal val="#ppt_h"/>
                                          </p:val>
                                        </p:tav>
                                      </p:tavLst>
                                    </p:anim>
                                    <p:anim calcmode="lin" valueType="num">
                                      <p:cBhvr>
                                        <p:cTn id="62" dur="1000" fill="hold"/>
                                        <p:tgtEl>
                                          <p:spTgt spid="12"/>
                                        </p:tgtEl>
                                        <p:attrNameLst>
                                          <p:attrName>style.rotation</p:attrName>
                                        </p:attrNameLst>
                                      </p:cBhvr>
                                      <p:tavLst>
                                        <p:tav tm="0">
                                          <p:val>
                                            <p:fltVal val="90"/>
                                          </p:val>
                                        </p:tav>
                                        <p:tav tm="100000">
                                          <p:val>
                                            <p:fltVal val="0"/>
                                          </p:val>
                                        </p:tav>
                                      </p:tavLst>
                                    </p:anim>
                                    <p:animEffect transition="in" filter="fade">
                                      <p:cBhvr>
                                        <p:cTn id="63" dur="1000"/>
                                        <p:tgtEl>
                                          <p:spTgt spid="12"/>
                                        </p:tgtEl>
                                      </p:cBhvr>
                                    </p:animEffec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1000" fill="hold"/>
                                        <p:tgtEl>
                                          <p:spTgt spid="8"/>
                                        </p:tgtEl>
                                        <p:attrNameLst>
                                          <p:attrName>ppt_w</p:attrName>
                                        </p:attrNameLst>
                                      </p:cBhvr>
                                      <p:tavLst>
                                        <p:tav tm="0">
                                          <p:val>
                                            <p:fltVal val="0"/>
                                          </p:val>
                                        </p:tav>
                                        <p:tav tm="100000">
                                          <p:val>
                                            <p:strVal val="#ppt_w"/>
                                          </p:val>
                                        </p:tav>
                                      </p:tavLst>
                                    </p:anim>
                                    <p:anim calcmode="lin" valueType="num">
                                      <p:cBhvr>
                                        <p:cTn id="69" dur="1000" fill="hold"/>
                                        <p:tgtEl>
                                          <p:spTgt spid="8"/>
                                        </p:tgtEl>
                                        <p:attrNameLst>
                                          <p:attrName>ppt_h</p:attrName>
                                        </p:attrNameLst>
                                      </p:cBhvr>
                                      <p:tavLst>
                                        <p:tav tm="0">
                                          <p:val>
                                            <p:fltVal val="0"/>
                                          </p:val>
                                        </p:tav>
                                        <p:tav tm="100000">
                                          <p:val>
                                            <p:strVal val="#ppt_h"/>
                                          </p:val>
                                        </p:tav>
                                      </p:tavLst>
                                    </p:anim>
                                    <p:anim calcmode="lin" valueType="num">
                                      <p:cBhvr>
                                        <p:cTn id="70" dur="1000" fill="hold"/>
                                        <p:tgtEl>
                                          <p:spTgt spid="8"/>
                                        </p:tgtEl>
                                        <p:attrNameLst>
                                          <p:attrName>style.rotation</p:attrName>
                                        </p:attrNameLst>
                                      </p:cBhvr>
                                      <p:tavLst>
                                        <p:tav tm="0">
                                          <p:val>
                                            <p:fltVal val="90"/>
                                          </p:val>
                                        </p:tav>
                                        <p:tav tm="100000">
                                          <p:val>
                                            <p:fltVal val="0"/>
                                          </p:val>
                                        </p:tav>
                                      </p:tavLst>
                                    </p:anim>
                                    <p:animEffect transition="in" filter="fade">
                                      <p:cBhvr>
                                        <p:cTn id="71" dur="1000"/>
                                        <p:tgtEl>
                                          <p:spTgt spid="8"/>
                                        </p:tgtEl>
                                      </p:cBhvr>
                                    </p:animEffect>
                                  </p:childTnLst>
                                </p:cTn>
                              </p:par>
                            </p:childTnLst>
                          </p:cTn>
                        </p:par>
                      </p:childTnLst>
                    </p:cTn>
                  </p:par>
                  <p:par>
                    <p:cTn id="72" fill="hold">
                      <p:stCondLst>
                        <p:cond delay="indefinite"/>
                      </p:stCondLst>
                      <p:childTnLst>
                        <p:par>
                          <p:cTn id="73" fill="hold">
                            <p:stCondLst>
                              <p:cond delay="0"/>
                            </p:stCondLst>
                            <p:childTnLst>
                              <p:par>
                                <p:cTn id="74" presetID="31" presetClass="entr" presetSubtype="0" fill="hold" grpId="0" nodeType="clickEffect">
                                  <p:stCondLst>
                                    <p:cond delay="0"/>
                                  </p:stCondLst>
                                  <p:childTnLst>
                                    <p:set>
                                      <p:cBhvr>
                                        <p:cTn id="75" dur="1" fill="hold">
                                          <p:stCondLst>
                                            <p:cond delay="0"/>
                                          </p:stCondLst>
                                        </p:cTn>
                                        <p:tgtEl>
                                          <p:spTgt spid="7"/>
                                        </p:tgtEl>
                                        <p:attrNameLst>
                                          <p:attrName>style.visibility</p:attrName>
                                        </p:attrNameLst>
                                      </p:cBhvr>
                                      <p:to>
                                        <p:strVal val="visible"/>
                                      </p:to>
                                    </p:set>
                                    <p:anim calcmode="lin" valueType="num">
                                      <p:cBhvr>
                                        <p:cTn id="76" dur="1000" fill="hold"/>
                                        <p:tgtEl>
                                          <p:spTgt spid="7"/>
                                        </p:tgtEl>
                                        <p:attrNameLst>
                                          <p:attrName>ppt_w</p:attrName>
                                        </p:attrNameLst>
                                      </p:cBhvr>
                                      <p:tavLst>
                                        <p:tav tm="0">
                                          <p:val>
                                            <p:fltVal val="0"/>
                                          </p:val>
                                        </p:tav>
                                        <p:tav tm="100000">
                                          <p:val>
                                            <p:strVal val="#ppt_w"/>
                                          </p:val>
                                        </p:tav>
                                      </p:tavLst>
                                    </p:anim>
                                    <p:anim calcmode="lin" valueType="num">
                                      <p:cBhvr>
                                        <p:cTn id="77" dur="1000" fill="hold"/>
                                        <p:tgtEl>
                                          <p:spTgt spid="7"/>
                                        </p:tgtEl>
                                        <p:attrNameLst>
                                          <p:attrName>ppt_h</p:attrName>
                                        </p:attrNameLst>
                                      </p:cBhvr>
                                      <p:tavLst>
                                        <p:tav tm="0">
                                          <p:val>
                                            <p:fltVal val="0"/>
                                          </p:val>
                                        </p:tav>
                                        <p:tav tm="100000">
                                          <p:val>
                                            <p:strVal val="#ppt_h"/>
                                          </p:val>
                                        </p:tav>
                                      </p:tavLst>
                                    </p:anim>
                                    <p:anim calcmode="lin" valueType="num">
                                      <p:cBhvr>
                                        <p:cTn id="78" dur="1000" fill="hold"/>
                                        <p:tgtEl>
                                          <p:spTgt spid="7"/>
                                        </p:tgtEl>
                                        <p:attrNameLst>
                                          <p:attrName>style.rotation</p:attrName>
                                        </p:attrNameLst>
                                      </p:cBhvr>
                                      <p:tavLst>
                                        <p:tav tm="0">
                                          <p:val>
                                            <p:fltVal val="90"/>
                                          </p:val>
                                        </p:tav>
                                        <p:tav tm="100000">
                                          <p:val>
                                            <p:fltVal val="0"/>
                                          </p:val>
                                        </p:tav>
                                      </p:tavLst>
                                    </p:anim>
                                    <p:animEffect transition="in" filter="fade">
                                      <p:cBhvr>
                                        <p:cTn id="79" dur="1000"/>
                                        <p:tgtEl>
                                          <p:spTgt spid="7"/>
                                        </p:tgtEl>
                                      </p:cBhvr>
                                    </p:animEffect>
                                  </p:childTnLst>
                                </p:cTn>
                              </p:par>
                            </p:childTnLst>
                          </p:cTn>
                        </p:par>
                      </p:childTnLst>
                    </p:cTn>
                  </p:par>
                  <p:par>
                    <p:cTn id="80" fill="hold">
                      <p:stCondLst>
                        <p:cond delay="indefinite"/>
                      </p:stCondLst>
                      <p:childTnLst>
                        <p:par>
                          <p:cTn id="81" fill="hold">
                            <p:stCondLst>
                              <p:cond delay="0"/>
                            </p:stCondLst>
                            <p:childTnLst>
                              <p:par>
                                <p:cTn id="82" presetID="14" presetClass="entr" presetSubtype="10" fill="hold" grpId="0" nodeType="clickEffect">
                                  <p:stCondLst>
                                    <p:cond delay="0"/>
                                  </p:stCondLst>
                                  <p:childTnLst>
                                    <p:set>
                                      <p:cBhvr>
                                        <p:cTn id="83" dur="1" fill="hold">
                                          <p:stCondLst>
                                            <p:cond delay="0"/>
                                          </p:stCondLst>
                                        </p:cTn>
                                        <p:tgtEl>
                                          <p:spTgt spid="6"/>
                                        </p:tgtEl>
                                        <p:attrNameLst>
                                          <p:attrName>style.visibility</p:attrName>
                                        </p:attrNameLst>
                                      </p:cBhvr>
                                      <p:to>
                                        <p:strVal val="visible"/>
                                      </p:to>
                                    </p:set>
                                    <p:animEffect transition="in" filter="randombar(horizontal)">
                                      <p:cBhvr>
                                        <p:cTn id="84" dur="500"/>
                                        <p:tgtEl>
                                          <p:spTgt spid="6"/>
                                        </p:tgtEl>
                                      </p:cBhvr>
                                    </p:animEffect>
                                  </p:childTnLst>
                                </p:cTn>
                              </p:par>
                            </p:childTnLst>
                          </p:cTn>
                        </p:par>
                      </p:childTnLst>
                    </p:cTn>
                  </p:par>
                  <p:par>
                    <p:cTn id="85" fill="hold">
                      <p:stCondLst>
                        <p:cond delay="indefinite"/>
                      </p:stCondLst>
                      <p:childTnLst>
                        <p:par>
                          <p:cTn id="86" fill="hold">
                            <p:stCondLst>
                              <p:cond delay="0"/>
                            </p:stCondLst>
                            <p:childTnLst>
                              <p:par>
                                <p:cTn id="87" presetID="14" presetClass="entr" presetSubtype="10" fill="hold" grpId="1" nodeType="clickEffect">
                                  <p:stCondLst>
                                    <p:cond delay="0"/>
                                  </p:stCondLst>
                                  <p:childTnLst>
                                    <p:set>
                                      <p:cBhvr>
                                        <p:cTn id="88" dur="1" fill="hold">
                                          <p:stCondLst>
                                            <p:cond delay="0"/>
                                          </p:stCondLst>
                                        </p:cTn>
                                        <p:tgtEl>
                                          <p:spTgt spid="7"/>
                                        </p:tgtEl>
                                        <p:attrNameLst>
                                          <p:attrName>style.visibility</p:attrName>
                                        </p:attrNameLst>
                                      </p:cBhvr>
                                      <p:to>
                                        <p:strVal val="visible"/>
                                      </p:to>
                                    </p:set>
                                    <p:animEffect transition="in" filter="randombar(horizontal)">
                                      <p:cBhvr>
                                        <p:cTn id="89" dur="500"/>
                                        <p:tgtEl>
                                          <p:spTgt spid="7"/>
                                        </p:tgtEl>
                                      </p:cBhvr>
                                    </p:animEffect>
                                  </p:childTnLst>
                                </p:cTn>
                              </p:par>
                            </p:childTnLst>
                          </p:cTn>
                        </p:par>
                      </p:childTnLst>
                    </p:cTn>
                  </p:par>
                  <p:par>
                    <p:cTn id="90" fill="hold">
                      <p:stCondLst>
                        <p:cond delay="indefinite"/>
                      </p:stCondLst>
                      <p:childTnLst>
                        <p:par>
                          <p:cTn id="91" fill="hold">
                            <p:stCondLst>
                              <p:cond delay="0"/>
                            </p:stCondLst>
                            <p:childTnLst>
                              <p:par>
                                <p:cTn id="92" presetID="31" presetClass="entr" presetSubtype="0" fill="hold" nodeType="clickEffect">
                                  <p:stCondLst>
                                    <p:cond delay="0"/>
                                  </p:stCondLst>
                                  <p:childTnLst>
                                    <p:set>
                                      <p:cBhvr>
                                        <p:cTn id="93" dur="1" fill="hold">
                                          <p:stCondLst>
                                            <p:cond delay="0"/>
                                          </p:stCondLst>
                                        </p:cTn>
                                        <p:tgtEl>
                                          <p:spTgt spid="1033"/>
                                        </p:tgtEl>
                                        <p:attrNameLst>
                                          <p:attrName>style.visibility</p:attrName>
                                        </p:attrNameLst>
                                      </p:cBhvr>
                                      <p:to>
                                        <p:strVal val="visible"/>
                                      </p:to>
                                    </p:set>
                                    <p:anim calcmode="lin" valueType="num">
                                      <p:cBhvr>
                                        <p:cTn id="94" dur="1000" fill="hold"/>
                                        <p:tgtEl>
                                          <p:spTgt spid="1033"/>
                                        </p:tgtEl>
                                        <p:attrNameLst>
                                          <p:attrName>ppt_w</p:attrName>
                                        </p:attrNameLst>
                                      </p:cBhvr>
                                      <p:tavLst>
                                        <p:tav tm="0">
                                          <p:val>
                                            <p:fltVal val="0"/>
                                          </p:val>
                                        </p:tav>
                                        <p:tav tm="100000">
                                          <p:val>
                                            <p:strVal val="#ppt_w"/>
                                          </p:val>
                                        </p:tav>
                                      </p:tavLst>
                                    </p:anim>
                                    <p:anim calcmode="lin" valueType="num">
                                      <p:cBhvr>
                                        <p:cTn id="95" dur="1000" fill="hold"/>
                                        <p:tgtEl>
                                          <p:spTgt spid="1033"/>
                                        </p:tgtEl>
                                        <p:attrNameLst>
                                          <p:attrName>ppt_h</p:attrName>
                                        </p:attrNameLst>
                                      </p:cBhvr>
                                      <p:tavLst>
                                        <p:tav tm="0">
                                          <p:val>
                                            <p:fltVal val="0"/>
                                          </p:val>
                                        </p:tav>
                                        <p:tav tm="100000">
                                          <p:val>
                                            <p:strVal val="#ppt_h"/>
                                          </p:val>
                                        </p:tav>
                                      </p:tavLst>
                                    </p:anim>
                                    <p:anim calcmode="lin" valueType="num">
                                      <p:cBhvr>
                                        <p:cTn id="96" dur="1000" fill="hold"/>
                                        <p:tgtEl>
                                          <p:spTgt spid="1033"/>
                                        </p:tgtEl>
                                        <p:attrNameLst>
                                          <p:attrName>style.rotation</p:attrName>
                                        </p:attrNameLst>
                                      </p:cBhvr>
                                      <p:tavLst>
                                        <p:tav tm="0">
                                          <p:val>
                                            <p:fltVal val="90"/>
                                          </p:val>
                                        </p:tav>
                                        <p:tav tm="100000">
                                          <p:val>
                                            <p:fltVal val="0"/>
                                          </p:val>
                                        </p:tav>
                                      </p:tavLst>
                                    </p:anim>
                                    <p:animEffect transition="in" filter="fade">
                                      <p:cBhvr>
                                        <p:cTn id="97" dur="1000"/>
                                        <p:tgtEl>
                                          <p:spTgt spid="1033"/>
                                        </p:tgtEl>
                                      </p:cBhvr>
                                    </p:animEffect>
                                  </p:childTnLst>
                                </p:cTn>
                              </p:par>
                            </p:childTnLst>
                          </p:cTn>
                        </p:par>
                      </p:childTnLst>
                    </p:cTn>
                  </p:par>
                  <p:par>
                    <p:cTn id="98" fill="hold">
                      <p:stCondLst>
                        <p:cond delay="indefinite"/>
                      </p:stCondLst>
                      <p:childTnLst>
                        <p:par>
                          <p:cTn id="99" fill="hold">
                            <p:stCondLst>
                              <p:cond delay="0"/>
                            </p:stCondLst>
                            <p:childTnLst>
                              <p:par>
                                <p:cTn id="100" presetID="31" presetClass="entr" presetSubtype="0" fill="hold" grpId="0" nodeType="click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1000" fill="hold"/>
                                        <p:tgtEl>
                                          <p:spTgt spid="14"/>
                                        </p:tgtEl>
                                        <p:attrNameLst>
                                          <p:attrName>ppt_w</p:attrName>
                                        </p:attrNameLst>
                                      </p:cBhvr>
                                      <p:tavLst>
                                        <p:tav tm="0">
                                          <p:val>
                                            <p:fltVal val="0"/>
                                          </p:val>
                                        </p:tav>
                                        <p:tav tm="100000">
                                          <p:val>
                                            <p:strVal val="#ppt_w"/>
                                          </p:val>
                                        </p:tav>
                                      </p:tavLst>
                                    </p:anim>
                                    <p:anim calcmode="lin" valueType="num">
                                      <p:cBhvr>
                                        <p:cTn id="103" dur="1000" fill="hold"/>
                                        <p:tgtEl>
                                          <p:spTgt spid="14"/>
                                        </p:tgtEl>
                                        <p:attrNameLst>
                                          <p:attrName>ppt_h</p:attrName>
                                        </p:attrNameLst>
                                      </p:cBhvr>
                                      <p:tavLst>
                                        <p:tav tm="0">
                                          <p:val>
                                            <p:fltVal val="0"/>
                                          </p:val>
                                        </p:tav>
                                        <p:tav tm="100000">
                                          <p:val>
                                            <p:strVal val="#ppt_h"/>
                                          </p:val>
                                        </p:tav>
                                      </p:tavLst>
                                    </p:anim>
                                    <p:anim calcmode="lin" valueType="num">
                                      <p:cBhvr>
                                        <p:cTn id="104" dur="1000" fill="hold"/>
                                        <p:tgtEl>
                                          <p:spTgt spid="14"/>
                                        </p:tgtEl>
                                        <p:attrNameLst>
                                          <p:attrName>style.rotation</p:attrName>
                                        </p:attrNameLst>
                                      </p:cBhvr>
                                      <p:tavLst>
                                        <p:tav tm="0">
                                          <p:val>
                                            <p:fltVal val="90"/>
                                          </p:val>
                                        </p:tav>
                                        <p:tav tm="100000">
                                          <p:val>
                                            <p:fltVal val="0"/>
                                          </p:val>
                                        </p:tav>
                                      </p:tavLst>
                                    </p:anim>
                                    <p:animEffect transition="in" filter="fade">
                                      <p:cBhvr>
                                        <p:cTn id="10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7" grpId="0" animBg="1"/>
      <p:bldP spid="7" grpId="1" animBg="1"/>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blipFill>
            <a:blip r:embed="rId2"/>
            <a:tile tx="0" ty="0" sx="100000" sy="100000" flip="none" algn="tl"/>
          </a:blipFill>
        </p:spPr>
        <p:txBody>
          <a:bodyPr>
            <a:normAutofit/>
          </a:bodyPr>
          <a:lstStyle/>
          <a:p>
            <a:pPr marL="0" indent="0" algn="ctr">
              <a:buNone/>
            </a:pPr>
            <a:r>
              <a:rPr lang="es-CO" dirty="0"/>
              <a:t>Veamos cómo Jesús es comparado con varios de los elementos o acciones que se producían en el Santuario terrenal</a:t>
            </a:r>
            <a:r>
              <a:rPr lang="es-CO" dirty="0" smtClean="0"/>
              <a:t>.</a:t>
            </a:r>
            <a:endParaRPr lang="es-CO" b="1" dirty="0" smtClean="0"/>
          </a:p>
          <a:p>
            <a:pPr marL="0" indent="0" algn="ctr">
              <a:buNone/>
            </a:pPr>
            <a:endParaRPr lang="es-CO" b="1" u="sng" dirty="0" smtClean="0"/>
          </a:p>
          <a:p>
            <a:pPr marL="0" indent="0" algn="ctr">
              <a:buNone/>
            </a:pPr>
            <a:r>
              <a:rPr lang="es-CO" b="1" u="sng" dirty="0" smtClean="0"/>
              <a:t>A. Jesús </a:t>
            </a:r>
            <a:r>
              <a:rPr lang="es-CO" b="1" u="sng" dirty="0"/>
              <a:t>es el Sumo </a:t>
            </a:r>
            <a:r>
              <a:rPr lang="es-CO" b="1" u="sng" dirty="0" smtClean="0"/>
              <a:t>Sacerdote</a:t>
            </a:r>
            <a:r>
              <a:rPr lang="es-CO" u="sng" dirty="0" smtClean="0"/>
              <a:t>.</a:t>
            </a:r>
          </a:p>
          <a:p>
            <a:pPr marL="0" indent="0" algn="ctr">
              <a:buNone/>
            </a:pPr>
            <a:r>
              <a:rPr lang="es-CO" dirty="0" smtClean="0"/>
              <a:t>(aquél </a:t>
            </a:r>
            <a:r>
              <a:rPr lang="es-CO" dirty="0"/>
              <a:t>que entraba una vez al año ante la misma presencia de Dios)</a:t>
            </a:r>
            <a:br>
              <a:rPr lang="es-CO" dirty="0"/>
            </a:br>
            <a:r>
              <a:rPr lang="es-CO" dirty="0"/>
              <a:t>“</a:t>
            </a:r>
            <a:r>
              <a:rPr lang="es-CO" i="1" dirty="0">
                <a:solidFill>
                  <a:srgbClr val="0070C0"/>
                </a:solidFill>
              </a:rPr>
              <a:t>Ahora bien, el punto principal de lo que se ha dicho es éste: </a:t>
            </a:r>
            <a:r>
              <a:rPr lang="es-CO" i="1" u="sng" dirty="0">
                <a:solidFill>
                  <a:srgbClr val="0070C0"/>
                </a:solidFill>
              </a:rPr>
              <a:t>tenemos tal sumo sacerdote</a:t>
            </a:r>
            <a:r>
              <a:rPr lang="es-CO" i="1" dirty="0">
                <a:solidFill>
                  <a:srgbClr val="0070C0"/>
                </a:solidFill>
              </a:rPr>
              <a:t>, el cual se ha sentado a la diestra del trono de la Majestad en los cielos</a:t>
            </a:r>
            <a:r>
              <a:rPr lang="es-CO" dirty="0"/>
              <a:t>” </a:t>
            </a:r>
            <a:r>
              <a:rPr lang="es-CO" dirty="0">
                <a:solidFill>
                  <a:srgbClr val="FF0000"/>
                </a:solidFill>
              </a:rPr>
              <a:t>Hebreos </a:t>
            </a:r>
            <a:r>
              <a:rPr lang="es-CO" dirty="0" smtClean="0">
                <a:solidFill>
                  <a:srgbClr val="FF0000"/>
                </a:solidFill>
              </a:rPr>
              <a:t>8:1</a:t>
            </a:r>
            <a:endParaRPr lang="es-CO" dirty="0">
              <a:solidFill>
                <a:srgbClr val="FF0000"/>
              </a:solidFill>
            </a:endParaRPr>
          </a:p>
        </p:txBody>
      </p:sp>
    </p:spTree>
    <p:extLst>
      <p:ext uri="{BB962C8B-B14F-4D97-AF65-F5344CB8AC3E}">
        <p14:creationId xmlns:p14="http://schemas.microsoft.com/office/powerpoint/2010/main" val="11452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blipFill>
            <a:blip r:embed="rId2"/>
            <a:tile tx="0" ty="0" sx="100000" sy="100000" flip="none" algn="tl"/>
          </a:blipFill>
        </p:spPr>
        <p:txBody>
          <a:bodyPr>
            <a:normAutofit/>
          </a:bodyPr>
          <a:lstStyle/>
          <a:p>
            <a:pPr marL="0" indent="0" algn="ctr">
              <a:buNone/>
            </a:pPr>
            <a:r>
              <a:rPr lang="es-CO" b="1" u="sng" dirty="0" smtClean="0"/>
              <a:t>B.</a:t>
            </a:r>
            <a:r>
              <a:rPr lang="es-CO" u="sng" dirty="0" smtClean="0"/>
              <a:t> </a:t>
            </a:r>
            <a:r>
              <a:rPr lang="es-CO" b="1" u="sng" dirty="0" smtClean="0"/>
              <a:t>Jesús “es” la sangre redentora.</a:t>
            </a:r>
          </a:p>
          <a:p>
            <a:pPr marL="0" indent="0" algn="ctr">
              <a:buNone/>
            </a:pPr>
            <a:r>
              <a:rPr lang="es-CO" dirty="0"/>
              <a:t> (aquella de los machos cabríos y becerros que se sacrificaban para redención de Israel</a:t>
            </a:r>
            <a:r>
              <a:rPr lang="es-CO" dirty="0" smtClean="0"/>
              <a:t>)</a:t>
            </a:r>
          </a:p>
          <a:p>
            <a:pPr marL="0" indent="0">
              <a:buNone/>
            </a:pPr>
            <a:endParaRPr lang="es-CO" dirty="0"/>
          </a:p>
          <a:p>
            <a:pPr marL="0" indent="0" algn="ctr">
              <a:buNone/>
            </a:pPr>
            <a:r>
              <a:rPr lang="es-CO" dirty="0"/>
              <a:t>“</a:t>
            </a:r>
            <a:r>
              <a:rPr lang="es-CO" i="1" dirty="0">
                <a:solidFill>
                  <a:srgbClr val="0070C0"/>
                </a:solidFill>
              </a:rPr>
              <a:t>y no por medio de la sangre de machos cabríos y de becerros, sino </a:t>
            </a:r>
            <a:r>
              <a:rPr lang="es-CO" i="1" u="sng" dirty="0">
                <a:solidFill>
                  <a:srgbClr val="0070C0"/>
                </a:solidFill>
              </a:rPr>
              <a:t>por medio de su propia sangre</a:t>
            </a:r>
            <a:r>
              <a:rPr lang="es-CO" i="1" dirty="0">
                <a:solidFill>
                  <a:srgbClr val="0070C0"/>
                </a:solidFill>
              </a:rPr>
              <a:t>, entró al Lugar Santísimo una vez para siempre, habiendo obtenido redención eterna</a:t>
            </a:r>
            <a:r>
              <a:rPr lang="es-CO" dirty="0"/>
              <a:t>” </a:t>
            </a:r>
            <a:r>
              <a:rPr lang="es-CO" dirty="0">
                <a:solidFill>
                  <a:srgbClr val="FF0000"/>
                </a:solidFill>
              </a:rPr>
              <a:t>Hebreos 9:12</a:t>
            </a:r>
          </a:p>
          <a:p>
            <a:endParaRPr lang="es-CO" dirty="0"/>
          </a:p>
        </p:txBody>
      </p:sp>
    </p:spTree>
    <p:extLst>
      <p:ext uri="{BB962C8B-B14F-4D97-AF65-F5344CB8AC3E}">
        <p14:creationId xmlns:p14="http://schemas.microsoft.com/office/powerpoint/2010/main" val="2663389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blipFill>
            <a:blip r:embed="rId2"/>
            <a:tile tx="0" ty="0" sx="100000" sy="100000" flip="none" algn="tl"/>
          </a:blipFill>
        </p:spPr>
        <p:txBody>
          <a:bodyPr/>
          <a:lstStyle/>
          <a:p>
            <a:pPr marL="0" indent="0" algn="ctr">
              <a:buNone/>
            </a:pPr>
            <a:endParaRPr lang="es-CO" b="1" u="sng" dirty="0" smtClean="0"/>
          </a:p>
          <a:p>
            <a:pPr marL="0" indent="0" algn="ctr">
              <a:buNone/>
            </a:pPr>
            <a:r>
              <a:rPr lang="es-CO" b="1" u="sng" dirty="0" smtClean="0"/>
              <a:t>C</a:t>
            </a:r>
            <a:r>
              <a:rPr lang="es-CO" b="1" u="sng" dirty="0"/>
              <a:t>. Jesús es el “sacrificio continuo</a:t>
            </a:r>
            <a:r>
              <a:rPr lang="es-CO" b="1" u="sng" dirty="0" smtClean="0"/>
              <a:t>”.</a:t>
            </a:r>
          </a:p>
          <a:p>
            <a:pPr marL="0" indent="0" algn="ctr">
              <a:buNone/>
            </a:pPr>
            <a:r>
              <a:rPr lang="es-CO" dirty="0"/>
              <a:t> (aquél representado por corderos de un año de edad, que se sacrificaban tanto por la mañana como por la tarde, continuamente)</a:t>
            </a:r>
            <a:br>
              <a:rPr lang="es-CO" dirty="0"/>
            </a:br>
            <a:endParaRPr lang="es-CO" dirty="0" smtClean="0"/>
          </a:p>
          <a:p>
            <a:pPr marL="0" indent="0" algn="ctr">
              <a:buNone/>
            </a:pPr>
            <a:r>
              <a:rPr lang="es-CO" dirty="0" smtClean="0"/>
              <a:t>“</a:t>
            </a:r>
            <a:r>
              <a:rPr lang="es-CO" i="1" dirty="0">
                <a:solidFill>
                  <a:srgbClr val="0070C0"/>
                </a:solidFill>
              </a:rPr>
              <a:t>pero El, habiendo ofrecido </a:t>
            </a:r>
            <a:r>
              <a:rPr lang="es-CO" i="1" u="sng" dirty="0">
                <a:solidFill>
                  <a:srgbClr val="0070C0"/>
                </a:solidFill>
              </a:rPr>
              <a:t>un solo sacrificio por los pecados para siempre</a:t>
            </a:r>
            <a:r>
              <a:rPr lang="es-CO" i="1" dirty="0">
                <a:solidFill>
                  <a:srgbClr val="0070C0"/>
                </a:solidFill>
              </a:rPr>
              <a:t>, SE SENTO A LA DIESTRA DE DIOS</a:t>
            </a:r>
            <a:r>
              <a:rPr lang="es-CO" dirty="0"/>
              <a:t>” </a:t>
            </a:r>
            <a:r>
              <a:rPr lang="es-CO" dirty="0">
                <a:solidFill>
                  <a:srgbClr val="FF0000"/>
                </a:solidFill>
              </a:rPr>
              <a:t>Hebreos 10:12</a:t>
            </a:r>
            <a:br>
              <a:rPr lang="es-CO" dirty="0">
                <a:solidFill>
                  <a:srgbClr val="FF0000"/>
                </a:solidFill>
              </a:rPr>
            </a:br>
            <a:endParaRPr lang="es-CO" dirty="0">
              <a:solidFill>
                <a:srgbClr val="FF0000"/>
              </a:solidFill>
            </a:endParaRPr>
          </a:p>
          <a:p>
            <a:endParaRPr lang="es-CO" dirty="0"/>
          </a:p>
        </p:txBody>
      </p:sp>
    </p:spTree>
    <p:extLst>
      <p:ext uri="{BB962C8B-B14F-4D97-AF65-F5344CB8AC3E}">
        <p14:creationId xmlns:p14="http://schemas.microsoft.com/office/powerpoint/2010/main" val="81034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512167"/>
          </a:xfrm>
          <a:solidFill>
            <a:schemeClr val="accent5">
              <a:lumMod val="20000"/>
              <a:lumOff val="80000"/>
            </a:schemeClr>
          </a:solidFill>
        </p:spPr>
        <p:txBody>
          <a:bodyPr>
            <a:normAutofit fontScale="70000" lnSpcReduction="20000"/>
          </a:bodyPr>
          <a:lstStyle/>
          <a:p>
            <a:pPr marL="0" indent="0" algn="ctr">
              <a:buNone/>
            </a:pPr>
            <a:r>
              <a:rPr lang="es-CO" dirty="0"/>
              <a:t/>
            </a:r>
            <a:br>
              <a:rPr lang="es-CO" dirty="0"/>
            </a:br>
            <a:r>
              <a:rPr lang="es-CO" sz="5600" b="1" u="sng" dirty="0" smtClean="0"/>
              <a:t>D</a:t>
            </a:r>
            <a:r>
              <a:rPr lang="es-CO" sz="5600" b="1" u="sng" dirty="0"/>
              <a:t>. Jesús es el “velo</a:t>
            </a:r>
            <a:r>
              <a:rPr lang="es-CO" sz="5600" b="1" u="sng" dirty="0" smtClean="0"/>
              <a:t>”</a:t>
            </a:r>
          </a:p>
          <a:p>
            <a:pPr marL="0" indent="0">
              <a:buNone/>
            </a:pPr>
            <a:r>
              <a:rPr lang="es-CO" sz="5600" dirty="0" smtClean="0"/>
              <a:t>(</a:t>
            </a:r>
            <a:r>
              <a:rPr lang="es-CO" sz="5600" dirty="0"/>
              <a:t>que se rasgó en dos con su muerte</a:t>
            </a:r>
            <a:r>
              <a:rPr lang="es-CO" sz="5600" dirty="0" smtClean="0"/>
              <a:t>)</a:t>
            </a:r>
          </a:p>
        </p:txBody>
      </p:sp>
      <p:sp>
        <p:nvSpPr>
          <p:cNvPr id="4" name="3 Rectángulo redondeado"/>
          <p:cNvSpPr/>
          <p:nvPr/>
        </p:nvSpPr>
        <p:spPr>
          <a:xfrm>
            <a:off x="395536" y="2132856"/>
            <a:ext cx="4176464" cy="4536504"/>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t>“</a:t>
            </a:r>
            <a:r>
              <a:rPr lang="es-CO" sz="2800" i="1" dirty="0">
                <a:solidFill>
                  <a:srgbClr val="002060"/>
                </a:solidFill>
              </a:rPr>
              <a:t>Entonces, hermanos, puesto que tenemos confianza para entrar al Lugar Santísimo por la sangre de Jesús, por un camino nuevo y vivo que El inauguró para nosotros </a:t>
            </a:r>
            <a:r>
              <a:rPr lang="es-CO" sz="2800" i="1" u="sng" dirty="0">
                <a:solidFill>
                  <a:srgbClr val="002060"/>
                </a:solidFill>
              </a:rPr>
              <a:t>por medio del velo, es decir, su carne,</a:t>
            </a:r>
            <a:r>
              <a:rPr lang="es-CO" sz="2800" dirty="0">
                <a:solidFill>
                  <a:srgbClr val="002060"/>
                </a:solidFill>
              </a:rPr>
              <a:t>” </a:t>
            </a:r>
            <a:r>
              <a:rPr lang="es-CO" sz="2800" dirty="0">
                <a:solidFill>
                  <a:srgbClr val="FF0000"/>
                </a:solidFill>
              </a:rPr>
              <a:t>Hebreos 10:20</a:t>
            </a:r>
          </a:p>
        </p:txBody>
      </p:sp>
      <p:pic>
        <p:nvPicPr>
          <p:cNvPr id="5" name="Picture 4" descr="http://api.ning.com/files/yloi*0VFSDezkEGNDH0aRKHyqMHnd4cl94cvNCXNueFLNNuDnivYyc2SEC285O0x5Bstl1UWF0dC32T-83olCC3uBON1*JCi/vel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7628" y="2132856"/>
            <a:ext cx="4072844"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56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000" fill="hold"/>
                                        <p:tgtEl>
                                          <p:spTgt spid="4"/>
                                        </p:tgtEl>
                                        <p:attrNameLst>
                                          <p:attrName>ppt_w</p:attrName>
                                        </p:attrNameLst>
                                      </p:cBhvr>
                                      <p:tavLst>
                                        <p:tav tm="0">
                                          <p:val>
                                            <p:fltVal val="0"/>
                                          </p:val>
                                        </p:tav>
                                        <p:tav tm="100000">
                                          <p:val>
                                            <p:strVal val="#ppt_w"/>
                                          </p:val>
                                        </p:tav>
                                      </p:tavLst>
                                    </p:anim>
                                    <p:anim calcmode="lin" valueType="num">
                                      <p:cBhvr>
                                        <p:cTn id="32" dur="1000" fill="hold"/>
                                        <p:tgtEl>
                                          <p:spTgt spid="4"/>
                                        </p:tgtEl>
                                        <p:attrNameLst>
                                          <p:attrName>ppt_h</p:attrName>
                                        </p:attrNameLst>
                                      </p:cBhvr>
                                      <p:tavLst>
                                        <p:tav tm="0">
                                          <p:val>
                                            <p:fltVal val="0"/>
                                          </p:val>
                                        </p:tav>
                                        <p:tav tm="100000">
                                          <p:val>
                                            <p:strVal val="#ppt_h"/>
                                          </p:val>
                                        </p:tav>
                                      </p:tavLst>
                                    </p:anim>
                                    <p:anim calcmode="lin" valueType="num">
                                      <p:cBhvr>
                                        <p:cTn id="33" dur="1000" fill="hold"/>
                                        <p:tgtEl>
                                          <p:spTgt spid="4"/>
                                        </p:tgtEl>
                                        <p:attrNameLst>
                                          <p:attrName>style.rotation</p:attrName>
                                        </p:attrNameLst>
                                      </p:cBhvr>
                                      <p:tavLst>
                                        <p:tav tm="0">
                                          <p:val>
                                            <p:fltVal val="90"/>
                                          </p:val>
                                        </p:tav>
                                        <p:tav tm="100000">
                                          <p:val>
                                            <p:fltVal val="0"/>
                                          </p:val>
                                        </p:tav>
                                      </p:tavLst>
                                    </p:anim>
                                    <p:animEffect transition="in" filter="fade">
                                      <p:cBhvr>
                                        <p:cTn id="3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92500" lnSpcReduction="20000"/>
          </a:bodyPr>
          <a:lstStyle/>
          <a:p>
            <a:pPr marL="0" indent="0">
              <a:buNone/>
            </a:pPr>
            <a:r>
              <a:rPr lang="es-CO" sz="3300" b="1" u="sng" dirty="0"/>
              <a:t>E. Jesús reemplaza todo el ritual del Santuario terrenal</a:t>
            </a:r>
            <a:r>
              <a:rPr lang="es-CO" sz="3300" u="sng" dirty="0"/>
              <a:t/>
            </a:r>
            <a:br>
              <a:rPr lang="es-CO" sz="3300" u="sng" dirty="0"/>
            </a:br>
            <a:endParaRPr lang="es-CO" sz="3300" u="sng" dirty="0" smtClean="0"/>
          </a:p>
          <a:p>
            <a:pPr marL="0" indent="0" algn="ctr">
              <a:buNone/>
            </a:pPr>
            <a:r>
              <a:rPr lang="es-CO" dirty="0" smtClean="0"/>
              <a:t>“</a:t>
            </a:r>
            <a:r>
              <a:rPr lang="es-CO" i="1" dirty="0">
                <a:solidFill>
                  <a:srgbClr val="0070C0"/>
                </a:solidFill>
              </a:rPr>
              <a:t>Cuando El dijo: Un nuevo pacto , hizo anticuado al primero; y lo que se hace anticuado y envejece, está próximo a desaparecer</a:t>
            </a:r>
            <a:r>
              <a:rPr lang="es-CO" dirty="0"/>
              <a:t>” </a:t>
            </a:r>
            <a:r>
              <a:rPr lang="es-CO" dirty="0">
                <a:solidFill>
                  <a:srgbClr val="FF0000"/>
                </a:solidFill>
              </a:rPr>
              <a:t>Hebreos 8:13</a:t>
            </a:r>
          </a:p>
          <a:p>
            <a:endParaRPr lang="es-CO" dirty="0" smtClean="0"/>
          </a:p>
          <a:p>
            <a:pPr marL="0" indent="0" algn="ctr">
              <a:buNone/>
            </a:pPr>
            <a:r>
              <a:rPr lang="es-CO" dirty="0" smtClean="0"/>
              <a:t>Por tanto, siguiendo </a:t>
            </a:r>
            <a:r>
              <a:rPr lang="es-CO" dirty="0"/>
              <a:t>con estas analogías, </a:t>
            </a:r>
            <a:r>
              <a:rPr lang="es-CO" dirty="0" smtClean="0"/>
              <a:t> como dice Pablo:  «</a:t>
            </a:r>
            <a:r>
              <a:rPr lang="es-CO" dirty="0" smtClean="0">
                <a:solidFill>
                  <a:srgbClr val="0070C0"/>
                </a:solidFill>
              </a:rPr>
              <a:t>Así </a:t>
            </a:r>
            <a:r>
              <a:rPr lang="es-CO" dirty="0">
                <a:solidFill>
                  <a:srgbClr val="0070C0"/>
                </a:solidFill>
              </a:rPr>
              <a:t>que, hermanos, teniendo libertad para entrar en el Lugar Santísimo por la sangre de </a:t>
            </a:r>
            <a:r>
              <a:rPr lang="es-CO" dirty="0" smtClean="0">
                <a:solidFill>
                  <a:srgbClr val="0070C0"/>
                </a:solidFill>
              </a:rPr>
              <a:t>Jesucristo</a:t>
            </a:r>
            <a:r>
              <a:rPr lang="es-CO" dirty="0" smtClean="0"/>
              <a:t>»</a:t>
            </a:r>
            <a:r>
              <a:rPr lang="es-CO" dirty="0"/>
              <a:t> </a:t>
            </a:r>
            <a:r>
              <a:rPr lang="es-CO" b="1" dirty="0">
                <a:solidFill>
                  <a:srgbClr val="FF0000"/>
                </a:solidFill>
              </a:rPr>
              <a:t>Hebreos </a:t>
            </a:r>
            <a:r>
              <a:rPr lang="es-CO" b="1" dirty="0" smtClean="0">
                <a:solidFill>
                  <a:srgbClr val="FF0000"/>
                </a:solidFill>
              </a:rPr>
              <a:t>10:19</a:t>
            </a:r>
            <a:r>
              <a:rPr lang="es-CO" dirty="0" smtClean="0"/>
              <a:t>,</a:t>
            </a:r>
          </a:p>
          <a:p>
            <a:pPr marL="0" indent="0" algn="ctr">
              <a:buNone/>
            </a:pPr>
            <a:endParaRPr lang="es-CO" dirty="0" smtClean="0"/>
          </a:p>
          <a:p>
            <a:pPr marL="0" indent="0" algn="ctr">
              <a:buNone/>
            </a:pPr>
            <a:r>
              <a:rPr lang="es-CO" dirty="0"/>
              <a:t> </a:t>
            </a:r>
            <a:r>
              <a:rPr lang="es-CO" dirty="0" smtClean="0"/>
              <a:t>De esta forma </a:t>
            </a:r>
            <a:r>
              <a:rPr lang="es-CO" b="1" dirty="0" smtClean="0"/>
              <a:t>Jesús </a:t>
            </a:r>
            <a:r>
              <a:rPr lang="es-CO" b="1" dirty="0"/>
              <a:t>reemplaza todo el ritual del Santuario en su conjunto </a:t>
            </a:r>
            <a:r>
              <a:rPr lang="es-CO" dirty="0"/>
              <a:t/>
            </a:r>
            <a:br>
              <a:rPr lang="es-CO" dirty="0"/>
            </a:br>
            <a:endParaRPr lang="es-CO" dirty="0"/>
          </a:p>
        </p:txBody>
      </p:sp>
    </p:spTree>
    <p:extLst>
      <p:ext uri="{BB962C8B-B14F-4D97-AF65-F5344CB8AC3E}">
        <p14:creationId xmlns:p14="http://schemas.microsoft.com/office/powerpoint/2010/main" val="2689068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1)">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blipFill>
            <a:blip r:embed="rId2"/>
            <a:tile tx="0" ty="0" sx="100000" sy="100000" flip="none" algn="tl"/>
          </a:blipFill>
        </p:spPr>
        <p:txBody>
          <a:bodyPr>
            <a:normAutofit fontScale="85000" lnSpcReduction="10000"/>
          </a:bodyPr>
          <a:lstStyle/>
          <a:p>
            <a:pPr marL="0" indent="0" algn="ctr">
              <a:buNone/>
            </a:pPr>
            <a:r>
              <a:rPr lang="es-CO" sz="3300" b="1" dirty="0" smtClean="0"/>
              <a:t>Ya </a:t>
            </a:r>
            <a:r>
              <a:rPr lang="es-CO" sz="3300" b="1" dirty="0"/>
              <a:t>no hay ritos purificadores, sólo Cristo y nuestras conciencias</a:t>
            </a:r>
            <a:endParaRPr lang="es-CO" sz="3300" dirty="0"/>
          </a:p>
          <a:p>
            <a:pPr marL="0" indent="0" algn="ctr">
              <a:buNone/>
            </a:pPr>
            <a:r>
              <a:rPr lang="es-CO" dirty="0"/>
              <a:t>Nos gustaría terminar con las palabras de Pablo, que nos </a:t>
            </a:r>
            <a:r>
              <a:rPr lang="es-CO" dirty="0" smtClean="0"/>
              <a:t>dice:</a:t>
            </a:r>
            <a:endParaRPr lang="es-CO" dirty="0"/>
          </a:p>
          <a:p>
            <a:pPr marL="0" indent="0" algn="ctr">
              <a:buNone/>
            </a:pPr>
            <a:r>
              <a:rPr lang="es-CO" dirty="0" smtClean="0">
                <a:solidFill>
                  <a:srgbClr val="0070C0"/>
                </a:solidFill>
              </a:rPr>
              <a:t>“</a:t>
            </a:r>
            <a:r>
              <a:rPr lang="es-CO" i="1" dirty="0" smtClean="0">
                <a:solidFill>
                  <a:srgbClr val="0070C0"/>
                </a:solidFill>
              </a:rPr>
              <a:t>Y </a:t>
            </a:r>
            <a:r>
              <a:rPr lang="es-CO" i="1" dirty="0">
                <a:solidFill>
                  <a:srgbClr val="0070C0"/>
                </a:solidFill>
              </a:rPr>
              <a:t>puesto que </a:t>
            </a:r>
            <a:r>
              <a:rPr lang="es-CO" b="1" i="1" dirty="0">
                <a:solidFill>
                  <a:srgbClr val="0070C0"/>
                </a:solidFill>
              </a:rPr>
              <a:t>tenemos un gran sacerdote sobre la casa de Dios</a:t>
            </a:r>
            <a:r>
              <a:rPr lang="es-CO" i="1" dirty="0">
                <a:solidFill>
                  <a:srgbClr val="0070C0"/>
                </a:solidFill>
              </a:rPr>
              <a:t>, </a:t>
            </a:r>
            <a:r>
              <a:rPr lang="es-CO" i="1" u="sng" dirty="0">
                <a:solidFill>
                  <a:srgbClr val="0070C0"/>
                </a:solidFill>
              </a:rPr>
              <a:t>acerquémonos con corazón sincero, en plena certidumbre de fe</a:t>
            </a:r>
            <a:r>
              <a:rPr lang="es-CO" i="1" dirty="0">
                <a:solidFill>
                  <a:srgbClr val="0070C0"/>
                </a:solidFill>
              </a:rPr>
              <a:t>, teniendo nuestro corazón </a:t>
            </a:r>
            <a:r>
              <a:rPr lang="es-CO" b="1" i="1" dirty="0">
                <a:solidFill>
                  <a:srgbClr val="0070C0"/>
                </a:solidFill>
              </a:rPr>
              <a:t>purificado de mala conciencia</a:t>
            </a:r>
            <a:r>
              <a:rPr lang="es-CO" i="1" dirty="0">
                <a:solidFill>
                  <a:srgbClr val="0070C0"/>
                </a:solidFill>
              </a:rPr>
              <a:t> y nuestro cuerpo lavado con agua pura. </a:t>
            </a:r>
            <a:r>
              <a:rPr lang="es-CO" i="1" u="sng" dirty="0">
                <a:solidFill>
                  <a:srgbClr val="0070C0"/>
                </a:solidFill>
              </a:rPr>
              <a:t>Mantengamos firme la profesión de nuestra esperanza sin vacilar,</a:t>
            </a:r>
            <a:r>
              <a:rPr lang="es-CO" i="1" dirty="0">
                <a:solidFill>
                  <a:srgbClr val="0070C0"/>
                </a:solidFill>
              </a:rPr>
              <a:t> porque fiel es el que prometió; y consideremos cómo estimularnos unos a otros al amor y a las buenas obras, no dejando de congregarnos, como algunos tienen por costumbre, sino exhortándonos unos a otros ,</a:t>
            </a:r>
            <a:r>
              <a:rPr lang="es-CO" i="1" u="sng" dirty="0">
                <a:solidFill>
                  <a:srgbClr val="0070C0"/>
                </a:solidFill>
              </a:rPr>
              <a:t> </a:t>
            </a:r>
            <a:r>
              <a:rPr lang="es-CO" b="1" i="1" u="sng" dirty="0">
                <a:solidFill>
                  <a:srgbClr val="0070C0"/>
                </a:solidFill>
              </a:rPr>
              <a:t>y mucho más al ver que el día se acerca</a:t>
            </a:r>
            <a:r>
              <a:rPr lang="es-CO" u="sng" dirty="0" smtClean="0">
                <a:solidFill>
                  <a:srgbClr val="0070C0"/>
                </a:solidFill>
              </a:rPr>
              <a:t>”</a:t>
            </a:r>
          </a:p>
          <a:p>
            <a:pPr marL="0" indent="0" algn="ctr">
              <a:buNone/>
            </a:pPr>
            <a:r>
              <a:rPr lang="es-CO" dirty="0" smtClean="0">
                <a:solidFill>
                  <a:srgbClr val="FF0000"/>
                </a:solidFill>
              </a:rPr>
              <a:t> </a:t>
            </a:r>
            <a:r>
              <a:rPr lang="es-CO" dirty="0">
                <a:solidFill>
                  <a:srgbClr val="FF0000"/>
                </a:solidFill>
              </a:rPr>
              <a:t>Hebreos 10:21-25</a:t>
            </a:r>
          </a:p>
          <a:p>
            <a:endParaRPr lang="es-CO" dirty="0"/>
          </a:p>
        </p:txBody>
      </p:sp>
    </p:spTree>
    <p:extLst>
      <p:ext uri="{BB962C8B-B14F-4D97-AF65-F5344CB8AC3E}">
        <p14:creationId xmlns:p14="http://schemas.microsoft.com/office/powerpoint/2010/main" val="392178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p:cTn id="2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3">
                                            <p:txEl>
                                              <p:pRg st="2" end="2"/>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3600" i="1" dirty="0" smtClean="0">
                <a:latin typeface="Agency FB" pitchFamily="34" charset="0"/>
              </a:rPr>
              <a:t>¿De qué otro modo se demostró la intervención de Dios en la rotura del velo?</a:t>
            </a:r>
            <a:endParaRPr lang="es-CO" sz="3600" i="1" dirty="0">
              <a:latin typeface="Agency FB" pitchFamily="34" charset="0"/>
            </a:endParaRPr>
          </a:p>
        </p:txBody>
      </p:sp>
      <p:sp>
        <p:nvSpPr>
          <p:cNvPr id="3" name="2 Marcador de contenido"/>
          <p:cNvSpPr>
            <a:spLocks noGrp="1"/>
          </p:cNvSpPr>
          <p:nvPr>
            <p:ph idx="1"/>
          </p:nvPr>
        </p:nvSpPr>
        <p:spPr>
          <a:xfrm>
            <a:off x="457200" y="1600201"/>
            <a:ext cx="8229600" cy="1468759"/>
          </a:xfrm>
          <a:solidFill>
            <a:schemeClr val="accent6">
              <a:lumMod val="20000"/>
              <a:lumOff val="80000"/>
            </a:schemeClr>
          </a:solidFill>
        </p:spPr>
        <p:txBody>
          <a:bodyPr>
            <a:normAutofit lnSpcReduction="10000"/>
          </a:bodyPr>
          <a:lstStyle/>
          <a:p>
            <a:pPr marL="0" indent="0" algn="ctr">
              <a:buNone/>
            </a:pPr>
            <a:r>
              <a:rPr lang="es-CO" sz="2800" i="1" dirty="0" smtClean="0">
                <a:solidFill>
                  <a:srgbClr val="0070C0"/>
                </a:solidFill>
              </a:rPr>
              <a:t>"Y he aquí</a:t>
            </a:r>
            <a:r>
              <a:rPr lang="es-CO" sz="2800" i="1" dirty="0">
                <a:solidFill>
                  <a:srgbClr val="0070C0"/>
                </a:solidFill>
              </a:rPr>
              <a:t>, el velo del templo se  </a:t>
            </a:r>
            <a:r>
              <a:rPr lang="es-CO" sz="2800" i="1" dirty="0" smtClean="0">
                <a:solidFill>
                  <a:srgbClr val="0070C0"/>
                </a:solidFill>
              </a:rPr>
              <a:t>rasgó en </a:t>
            </a:r>
            <a:r>
              <a:rPr lang="es-CO" sz="2800" i="1" dirty="0">
                <a:solidFill>
                  <a:srgbClr val="0070C0"/>
                </a:solidFill>
              </a:rPr>
              <a:t>dos, </a:t>
            </a:r>
            <a:r>
              <a:rPr lang="es-CO" sz="2800" i="1" u="sng" dirty="0" smtClean="0">
                <a:solidFill>
                  <a:srgbClr val="0070C0"/>
                </a:solidFill>
              </a:rPr>
              <a:t>DE ARRIBA A ABAJO</a:t>
            </a:r>
            <a:r>
              <a:rPr lang="es-CO" sz="2800" i="1" dirty="0" smtClean="0">
                <a:solidFill>
                  <a:srgbClr val="0070C0"/>
                </a:solidFill>
              </a:rPr>
              <a:t>; </a:t>
            </a:r>
            <a:r>
              <a:rPr lang="es-CO" sz="2800" i="1" dirty="0">
                <a:solidFill>
                  <a:srgbClr val="0070C0"/>
                </a:solidFill>
              </a:rPr>
              <a:t>y la tierra tembló, y las </a:t>
            </a:r>
            <a:r>
              <a:rPr lang="es-CO" sz="2800" i="1" dirty="0" smtClean="0">
                <a:solidFill>
                  <a:srgbClr val="0070C0"/>
                </a:solidFill>
              </a:rPr>
              <a:t> rocas </a:t>
            </a:r>
            <a:r>
              <a:rPr lang="es-CO" sz="2800" i="1" dirty="0">
                <a:solidFill>
                  <a:srgbClr val="0070C0"/>
                </a:solidFill>
              </a:rPr>
              <a:t>se </a:t>
            </a:r>
            <a:r>
              <a:rPr lang="es-CO" sz="2800" i="1" dirty="0" smtClean="0">
                <a:solidFill>
                  <a:srgbClr val="0070C0"/>
                </a:solidFill>
              </a:rPr>
              <a:t>partieron« </a:t>
            </a:r>
            <a:r>
              <a:rPr lang="es-CO" sz="2800" b="1" dirty="0" smtClean="0">
                <a:solidFill>
                  <a:srgbClr val="FF0000"/>
                </a:solidFill>
              </a:rPr>
              <a:t>Mateo </a:t>
            </a:r>
            <a:r>
              <a:rPr lang="es-CO" sz="2800" b="1" dirty="0">
                <a:solidFill>
                  <a:srgbClr val="FF0000"/>
                </a:solidFill>
              </a:rPr>
              <a:t>27:51</a:t>
            </a:r>
            <a:r>
              <a:rPr lang="es-CO" sz="2800" b="1" dirty="0" smtClean="0"/>
              <a:t>.</a:t>
            </a:r>
            <a:r>
              <a:rPr lang="es-CO" sz="1600" dirty="0"/>
              <a:t/>
            </a:r>
            <a:br>
              <a:rPr lang="es-CO" sz="1600" dirty="0"/>
            </a:br>
            <a:endParaRPr lang="es-CO" sz="1600" dirty="0"/>
          </a:p>
        </p:txBody>
      </p:sp>
      <p:sp>
        <p:nvSpPr>
          <p:cNvPr id="4" name="3 Rectángulo"/>
          <p:cNvSpPr/>
          <p:nvPr/>
        </p:nvSpPr>
        <p:spPr>
          <a:xfrm>
            <a:off x="388966" y="3449032"/>
            <a:ext cx="5623194" cy="3785652"/>
          </a:xfrm>
          <a:prstGeom prst="rect">
            <a:avLst/>
          </a:prstGeom>
        </p:spPr>
        <p:txBody>
          <a:bodyPr wrap="square">
            <a:spAutoFit/>
          </a:bodyPr>
          <a:lstStyle/>
          <a:p>
            <a:pPr algn="ctr"/>
            <a:r>
              <a:rPr lang="es-CO" sz="2400" dirty="0"/>
              <a:t>Cuando Cristo murió, el velo del templo que dividía el lugar santo y el lugar santísimo se rasgó en dos, con el detalle que lo hizo de "</a:t>
            </a:r>
            <a:r>
              <a:rPr lang="es-CO" sz="2400" i="1" dirty="0">
                <a:solidFill>
                  <a:srgbClr val="0070C0"/>
                </a:solidFill>
              </a:rPr>
              <a:t>arriba a abajo</a:t>
            </a:r>
            <a:r>
              <a:rPr lang="es-CO" sz="2400" dirty="0"/>
              <a:t>", con lo cual, no fue una mano humana la que lo partió en dos (habría sido de abajo hacia arriba). </a:t>
            </a:r>
            <a:r>
              <a:rPr lang="es-CO" sz="2400" i="1" dirty="0">
                <a:solidFill>
                  <a:srgbClr val="0070C0"/>
                </a:solidFill>
              </a:rPr>
              <a:t>Fue Dios mismo quien con ese símbolo puso fin a todo el ceremonial del santuario, </a:t>
            </a:r>
            <a:r>
              <a:rPr lang="es-CO" sz="2400" i="1" u="sng" dirty="0">
                <a:solidFill>
                  <a:srgbClr val="0070C0"/>
                </a:solidFill>
              </a:rPr>
              <a:t>acabó la Ley Ceremonial.</a:t>
            </a:r>
            <a:br>
              <a:rPr lang="es-CO" sz="2400" i="1" u="sng" dirty="0">
                <a:solidFill>
                  <a:srgbClr val="0070C0"/>
                </a:solidFill>
              </a:rPr>
            </a:br>
            <a:endParaRPr lang="es-CO" sz="2400" dirty="0"/>
          </a:p>
        </p:txBody>
      </p:sp>
      <p:pic>
        <p:nvPicPr>
          <p:cNvPr id="5" name="Picture 4" descr="http://api.ning.com/files/yloi*0VFSDezkEGNDH0aRKHyqMHnd4cl94cvNCXNueFLNNuDnivYyc2SEC285O0x5Bstl1UWF0dC32T-83olCC3uBON1*JCi/ve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3645024"/>
            <a:ext cx="2808312"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081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p:cTn id="14" dur="500" fill="hold"/>
                                        <p:tgtEl>
                                          <p:spTgt spid="3">
                                            <p:bg/>
                                          </p:spTgt>
                                        </p:tgtEl>
                                        <p:attrNameLst>
                                          <p:attrName>ppt_w</p:attrName>
                                        </p:attrNameLst>
                                      </p:cBhvr>
                                      <p:tavLst>
                                        <p:tav tm="0">
                                          <p:val>
                                            <p:fltVal val="0"/>
                                          </p:val>
                                        </p:tav>
                                        <p:tav tm="100000">
                                          <p:val>
                                            <p:strVal val="#ppt_w"/>
                                          </p:val>
                                        </p:tav>
                                      </p:tavLst>
                                    </p:anim>
                                    <p:anim calcmode="lin" valueType="num">
                                      <p:cBhvr>
                                        <p:cTn id="15" dur="500" fill="hold"/>
                                        <p:tgtEl>
                                          <p:spTgt spid="3">
                                            <p:bg/>
                                          </p:spTgt>
                                        </p:tgtEl>
                                        <p:attrNameLst>
                                          <p:attrName>ppt_h</p:attrName>
                                        </p:attrNameLst>
                                      </p:cBhvr>
                                      <p:tavLst>
                                        <p:tav tm="0">
                                          <p:val>
                                            <p:fltVal val="0"/>
                                          </p:val>
                                        </p:tav>
                                        <p:tav tm="100000">
                                          <p:val>
                                            <p:strVal val="#ppt_h"/>
                                          </p:val>
                                        </p:tav>
                                      </p:tavLst>
                                    </p:anim>
                                    <p:animEffect transition="in" filter="fade">
                                      <p:cBhvr>
                                        <p:cTn id="16" dur="500"/>
                                        <p:tgtEl>
                                          <p:spTgt spid="3">
                                            <p:bg/>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3" dur="500"/>
                                        <p:tgtEl>
                                          <p:spTgt spid="3">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656184"/>
          </a:xfrm>
          <a:solidFill>
            <a:schemeClr val="accent6">
              <a:lumMod val="20000"/>
              <a:lumOff val="80000"/>
            </a:schemeClr>
          </a:solidFill>
        </p:spPr>
        <p:txBody>
          <a:bodyPr/>
          <a:lstStyle/>
          <a:p>
            <a:pPr marL="0" indent="0" algn="ctr">
              <a:buNone/>
            </a:pPr>
            <a:r>
              <a:rPr lang="es-CO" i="1" dirty="0">
                <a:solidFill>
                  <a:srgbClr val="0070C0"/>
                </a:solidFill>
              </a:rPr>
              <a:t>El Fin (o el propósito) de la Ley </a:t>
            </a:r>
            <a:r>
              <a:rPr lang="es-CO" i="1" u="sng" dirty="0">
                <a:solidFill>
                  <a:srgbClr val="0070C0"/>
                </a:solidFill>
              </a:rPr>
              <a:t>moral</a:t>
            </a:r>
            <a:r>
              <a:rPr lang="es-CO" i="1" dirty="0">
                <a:solidFill>
                  <a:srgbClr val="0070C0"/>
                </a:solidFill>
              </a:rPr>
              <a:t> es mostrarnos nuestro pecado, llevarnos a Cristo.</a:t>
            </a:r>
            <a:r>
              <a:rPr lang="es-CO" dirty="0"/>
              <a:t> </a:t>
            </a:r>
            <a:r>
              <a:rPr lang="es-CO" i="1" dirty="0">
                <a:solidFill>
                  <a:srgbClr val="0070C0"/>
                </a:solidFill>
              </a:rPr>
              <a:t>El Fin de la Ley es Cristo</a:t>
            </a:r>
            <a:r>
              <a:rPr lang="es-CO" dirty="0"/>
              <a:t>.</a:t>
            </a:r>
          </a:p>
          <a:p>
            <a:pPr marL="0" indent="0" algn="ctr">
              <a:buNone/>
            </a:pPr>
            <a:endParaRPr lang="es-CO" dirty="0"/>
          </a:p>
        </p:txBody>
      </p:sp>
      <p:pic>
        <p:nvPicPr>
          <p:cNvPr id="4" name="Picture 9" descr="http://ts2.mm.bing.net/images/thumbnail.aspx?q=4620436332939797&amp;id=e381c31a913ae2b0c38654d6fe6d7f6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573016"/>
            <a:ext cx="2160240" cy="255081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ts1.mm.bing.net/images/thumbnail.aspx?q=4588846836090144&amp;id=1b1ba2372eeefc8eff90281faf3938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573016"/>
            <a:ext cx="2114872" cy="2550815"/>
          </a:xfrm>
          <a:prstGeom prst="rect">
            <a:avLst/>
          </a:prstGeom>
          <a:noFill/>
          <a:extLst>
            <a:ext uri="{909E8E84-426E-40DD-AFC4-6F175D3DCCD1}">
              <a14:hiddenFill xmlns:a14="http://schemas.microsoft.com/office/drawing/2010/main">
                <a:solidFill>
                  <a:srgbClr val="FFFFFF"/>
                </a:solidFill>
              </a14:hiddenFill>
            </a:ext>
          </a:extLst>
        </p:spPr>
      </p:pic>
      <p:sp>
        <p:nvSpPr>
          <p:cNvPr id="6" name="5 Flecha derecha"/>
          <p:cNvSpPr/>
          <p:nvPr/>
        </p:nvSpPr>
        <p:spPr>
          <a:xfrm rot="20801533">
            <a:off x="2486345" y="3716975"/>
            <a:ext cx="4004766" cy="2271757"/>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solidFill>
                  <a:srgbClr val="002060"/>
                </a:solidFill>
              </a:rPr>
              <a:t>El propósito </a:t>
            </a:r>
            <a:r>
              <a:rPr lang="es-CO" sz="2000" b="1" dirty="0">
                <a:solidFill>
                  <a:srgbClr val="002060"/>
                </a:solidFill>
              </a:rPr>
              <a:t>de la Ley no es perdonar pecados, su función es señalar a Cristo</a:t>
            </a:r>
          </a:p>
        </p:txBody>
      </p:sp>
    </p:spTree>
    <p:extLst>
      <p:ext uri="{BB962C8B-B14F-4D97-AF65-F5344CB8AC3E}">
        <p14:creationId xmlns:p14="http://schemas.microsoft.com/office/powerpoint/2010/main" val="3409327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ppt_w</p:attrName>
                                        </p:attrNameLst>
                                      </p:cBhvr>
                                      <p:tavLst>
                                        <p:tav tm="0">
                                          <p:val>
                                            <p:fltVal val="0"/>
                                          </p:val>
                                        </p:tav>
                                        <p:tav tm="100000">
                                          <p:val>
                                            <p:strVal val="#ppt_w"/>
                                          </p:val>
                                        </p:tav>
                                      </p:tavLst>
                                    </p:anim>
                                    <p:anim calcmode="lin" valueType="num">
                                      <p:cBhvr>
                                        <p:cTn id="18" dur="1000" fill="hold"/>
                                        <p:tgtEl>
                                          <p:spTgt spid="1026"/>
                                        </p:tgtEl>
                                        <p:attrNameLst>
                                          <p:attrName>ppt_h</p:attrName>
                                        </p:attrNameLst>
                                      </p:cBhvr>
                                      <p:tavLst>
                                        <p:tav tm="0">
                                          <p:val>
                                            <p:fltVal val="0"/>
                                          </p:val>
                                        </p:tav>
                                        <p:tav tm="100000">
                                          <p:val>
                                            <p:strVal val="#ppt_h"/>
                                          </p:val>
                                        </p:tav>
                                      </p:tavLst>
                                    </p:anim>
                                    <p:anim calcmode="lin" valueType="num">
                                      <p:cBhvr>
                                        <p:cTn id="19" dur="1000" fill="hold"/>
                                        <p:tgtEl>
                                          <p:spTgt spid="1026"/>
                                        </p:tgtEl>
                                        <p:attrNameLst>
                                          <p:attrName>style.rotation</p:attrName>
                                        </p:attrNameLst>
                                      </p:cBhvr>
                                      <p:tavLst>
                                        <p:tav tm="0">
                                          <p:val>
                                            <p:fltVal val="90"/>
                                          </p:val>
                                        </p:tav>
                                        <p:tav tm="100000">
                                          <p:val>
                                            <p:fltVal val="0"/>
                                          </p:val>
                                        </p:tav>
                                      </p:tavLst>
                                    </p:anim>
                                    <p:animEffect transition="in" filter="fade">
                                      <p:cBhvr>
                                        <p:cTn id="20" dur="1000"/>
                                        <p:tgtEl>
                                          <p:spTgt spid="1026"/>
                                        </p:tgtEl>
                                      </p:cBhvr>
                                    </p:animEffect>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80">
                                          <p:stCondLst>
                                            <p:cond delay="0"/>
                                          </p:stCondLst>
                                        </p:cTn>
                                        <p:tgtEl>
                                          <p:spTgt spid="6"/>
                                        </p:tgtEl>
                                      </p:cBhvr>
                                    </p:animEffect>
                                    <p:anim calcmode="lin" valueType="num">
                                      <p:cBhvr>
                                        <p:cTn id="26"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1" dur="26">
                                          <p:stCondLst>
                                            <p:cond delay="650"/>
                                          </p:stCondLst>
                                        </p:cTn>
                                        <p:tgtEl>
                                          <p:spTgt spid="6"/>
                                        </p:tgtEl>
                                      </p:cBhvr>
                                      <p:to x="100000" y="60000"/>
                                    </p:animScale>
                                    <p:animScale>
                                      <p:cBhvr>
                                        <p:cTn id="32" dur="166" decel="50000">
                                          <p:stCondLst>
                                            <p:cond delay="676"/>
                                          </p:stCondLst>
                                        </p:cTn>
                                        <p:tgtEl>
                                          <p:spTgt spid="6"/>
                                        </p:tgtEl>
                                      </p:cBhvr>
                                      <p:to x="100000" y="100000"/>
                                    </p:animScale>
                                    <p:animScale>
                                      <p:cBhvr>
                                        <p:cTn id="33" dur="26">
                                          <p:stCondLst>
                                            <p:cond delay="1312"/>
                                          </p:stCondLst>
                                        </p:cTn>
                                        <p:tgtEl>
                                          <p:spTgt spid="6"/>
                                        </p:tgtEl>
                                      </p:cBhvr>
                                      <p:to x="100000" y="80000"/>
                                    </p:animScale>
                                    <p:animScale>
                                      <p:cBhvr>
                                        <p:cTn id="34" dur="166" decel="50000">
                                          <p:stCondLst>
                                            <p:cond delay="1338"/>
                                          </p:stCondLst>
                                        </p:cTn>
                                        <p:tgtEl>
                                          <p:spTgt spid="6"/>
                                        </p:tgtEl>
                                      </p:cBhvr>
                                      <p:to x="100000" y="100000"/>
                                    </p:animScale>
                                    <p:animScale>
                                      <p:cBhvr>
                                        <p:cTn id="35" dur="26">
                                          <p:stCondLst>
                                            <p:cond delay="1642"/>
                                          </p:stCondLst>
                                        </p:cTn>
                                        <p:tgtEl>
                                          <p:spTgt spid="6"/>
                                        </p:tgtEl>
                                      </p:cBhvr>
                                      <p:to x="100000" y="90000"/>
                                    </p:animScale>
                                    <p:animScale>
                                      <p:cBhvr>
                                        <p:cTn id="36" dur="166" decel="50000">
                                          <p:stCondLst>
                                            <p:cond delay="1668"/>
                                          </p:stCondLst>
                                        </p:cTn>
                                        <p:tgtEl>
                                          <p:spTgt spid="6"/>
                                        </p:tgtEl>
                                      </p:cBhvr>
                                      <p:to x="100000" y="100000"/>
                                    </p:animScale>
                                    <p:animScale>
                                      <p:cBhvr>
                                        <p:cTn id="37" dur="26">
                                          <p:stCondLst>
                                            <p:cond delay="1808"/>
                                          </p:stCondLst>
                                        </p:cTn>
                                        <p:tgtEl>
                                          <p:spTgt spid="6"/>
                                        </p:tgtEl>
                                      </p:cBhvr>
                                      <p:to x="100000" y="95000"/>
                                    </p:animScale>
                                    <p:animScale>
                                      <p:cBhvr>
                                        <p:cTn id="38" dur="166" decel="50000">
                                          <p:stCondLst>
                                            <p:cond delay="1834"/>
                                          </p:stCondLst>
                                        </p:cTn>
                                        <p:tgtEl>
                                          <p:spTgt spid="6"/>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randombar(horizontal)">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363272" cy="6048672"/>
          </a:xfrm>
          <a:blipFill>
            <a:blip r:embed="rId2"/>
            <a:tile tx="0" ty="0" sx="100000" sy="100000" flip="none" algn="tl"/>
          </a:blipFill>
        </p:spPr>
        <p:txBody>
          <a:bodyPr>
            <a:normAutofit/>
          </a:bodyPr>
          <a:lstStyle/>
          <a:p>
            <a:pPr marL="0" indent="0" algn="ctr">
              <a:buNone/>
            </a:pPr>
            <a:endParaRPr lang="es-CO" sz="3600" dirty="0" smtClean="0"/>
          </a:p>
          <a:p>
            <a:pPr marL="0" indent="0" algn="ctr">
              <a:buNone/>
            </a:pPr>
            <a:r>
              <a:rPr lang="es-CO" sz="3600" dirty="0" smtClean="0"/>
              <a:t>Y </a:t>
            </a:r>
            <a:r>
              <a:rPr lang="es-CO" sz="3600" dirty="0"/>
              <a:t>en esa ley, igual que dice "</a:t>
            </a:r>
            <a:r>
              <a:rPr lang="es-CO" sz="3600" u="sng" dirty="0"/>
              <a:t>no matarás</a:t>
            </a:r>
            <a:r>
              <a:rPr lang="es-CO" sz="3600" dirty="0"/>
              <a:t>, </a:t>
            </a:r>
            <a:r>
              <a:rPr lang="es-CO" sz="3600" u="sng" dirty="0"/>
              <a:t>no hurtarás</a:t>
            </a:r>
            <a:r>
              <a:rPr lang="es-CO" sz="3600" dirty="0"/>
              <a:t>, </a:t>
            </a:r>
            <a:r>
              <a:rPr lang="es-CO" sz="3600" u="sng" dirty="0"/>
              <a:t>no tendrás dioses ajenos delante de </a:t>
            </a:r>
            <a:r>
              <a:rPr lang="es-CO" sz="3600" u="sng" dirty="0" smtClean="0"/>
              <a:t>mí</a:t>
            </a:r>
            <a:r>
              <a:rPr lang="es-CO" sz="3600" dirty="0" smtClean="0"/>
              <a:t>, etc</a:t>
            </a:r>
            <a:r>
              <a:rPr lang="es-CO" sz="3600" dirty="0"/>
              <a:t>." que ningún cristiano duda en cumplir hoy día, </a:t>
            </a:r>
            <a:r>
              <a:rPr lang="es-CO" sz="3600" i="1" dirty="0">
                <a:solidFill>
                  <a:srgbClr val="0070C0"/>
                </a:solidFill>
              </a:rPr>
              <a:t>(no para justificarse, pues nadie se justifica, sino para no volver a pecar)</a:t>
            </a:r>
            <a:r>
              <a:rPr lang="es-CO" sz="3600" dirty="0"/>
              <a:t> está el cuarto mandamiento, "</a:t>
            </a:r>
            <a:r>
              <a:rPr lang="es-CO" sz="3600" u="sng" dirty="0"/>
              <a:t>acuérdate de guardar el sábado</a:t>
            </a:r>
            <a:r>
              <a:rPr lang="es-CO" sz="3600" dirty="0"/>
              <a:t>", que tiene que ver con la adoración como y cuando Dios quiere, según su voluntad</a:t>
            </a:r>
            <a:r>
              <a:rPr lang="es-CO" sz="3600" dirty="0" smtClean="0"/>
              <a:t>.</a:t>
            </a:r>
          </a:p>
          <a:p>
            <a:pPr marL="0" indent="0" algn="ctr">
              <a:buNone/>
            </a:pPr>
            <a:endParaRPr lang="es-CO" sz="3600" dirty="0"/>
          </a:p>
        </p:txBody>
      </p:sp>
    </p:spTree>
    <p:extLst>
      <p:ext uri="{BB962C8B-B14F-4D97-AF65-F5344CB8AC3E}">
        <p14:creationId xmlns:p14="http://schemas.microsoft.com/office/powerpoint/2010/main" val="153010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a:blipFill>
            <a:blip r:embed="rId2"/>
            <a:tile tx="0" ty="0" sx="100000" sy="100000" flip="none" algn="tl"/>
          </a:blipFill>
        </p:spPr>
        <p:txBody>
          <a:bodyPr/>
          <a:lstStyle/>
          <a:p>
            <a:pPr marL="0" indent="0" algn="ctr">
              <a:buNone/>
            </a:pPr>
            <a:r>
              <a:rPr lang="es-CO" dirty="0"/>
              <a:t>Algunos interpretan que con la rotura del velo el sábado fue abolido</a:t>
            </a:r>
            <a:r>
              <a:rPr lang="es-CO" dirty="0" smtClean="0"/>
              <a:t>, lo cual es totalmente equivocado.</a:t>
            </a:r>
            <a:endParaRPr lang="es-CO" dirty="0"/>
          </a:p>
        </p:txBody>
      </p:sp>
      <p:sp>
        <p:nvSpPr>
          <p:cNvPr id="4" name="3 Rectángulo"/>
          <p:cNvSpPr/>
          <p:nvPr/>
        </p:nvSpPr>
        <p:spPr>
          <a:xfrm>
            <a:off x="179512" y="2204864"/>
            <a:ext cx="2488668" cy="1569660"/>
          </a:xfrm>
          <a:prstGeom prst="rect">
            <a:avLst/>
          </a:prstGeom>
          <a:solidFill>
            <a:srgbClr val="FFFF00"/>
          </a:solidFill>
        </p:spPr>
        <p:txBody>
          <a:bodyPr wrap="square">
            <a:spAutoFit/>
          </a:bodyPr>
          <a:lstStyle/>
          <a:p>
            <a:pPr algn="ctr"/>
            <a:r>
              <a:rPr lang="es-CO" sz="2400" dirty="0"/>
              <a:t>El sábado fue creado en el Edén, antes del pecado </a:t>
            </a:r>
            <a:r>
              <a:rPr lang="es-CO" sz="2400" dirty="0">
                <a:solidFill>
                  <a:srgbClr val="FF0000"/>
                </a:solidFill>
              </a:rPr>
              <a:t>(Gen.2:1-3).</a:t>
            </a:r>
          </a:p>
        </p:txBody>
      </p:sp>
      <p:sp>
        <p:nvSpPr>
          <p:cNvPr id="2" name="1 Rectángulo"/>
          <p:cNvSpPr/>
          <p:nvPr/>
        </p:nvSpPr>
        <p:spPr>
          <a:xfrm>
            <a:off x="6300192" y="2204863"/>
            <a:ext cx="2766465" cy="1569660"/>
          </a:xfrm>
          <a:prstGeom prst="rect">
            <a:avLst/>
          </a:prstGeom>
          <a:solidFill>
            <a:srgbClr val="FFFF00"/>
          </a:solidFill>
        </p:spPr>
        <p:txBody>
          <a:bodyPr wrap="square">
            <a:spAutoFit/>
          </a:bodyPr>
          <a:lstStyle/>
          <a:p>
            <a:pPr algn="ctr"/>
            <a:r>
              <a:rPr lang="es-CO" sz="2400" dirty="0"/>
              <a:t>Se guardará en la tierra nueva, después del </a:t>
            </a:r>
            <a:r>
              <a:rPr lang="es-CO" sz="2400" dirty="0" smtClean="0"/>
              <a:t>pecado </a:t>
            </a:r>
          </a:p>
          <a:p>
            <a:pPr algn="ctr"/>
            <a:r>
              <a:rPr lang="es-CO" sz="2400" dirty="0" smtClean="0">
                <a:solidFill>
                  <a:srgbClr val="FF0000"/>
                </a:solidFill>
              </a:rPr>
              <a:t>(Isaías 66:22,23).</a:t>
            </a:r>
            <a:endParaRPr lang="es-CO" sz="2400" dirty="0">
              <a:solidFill>
                <a:srgbClr val="FF0000"/>
              </a:solidFill>
            </a:endParaRPr>
          </a:p>
        </p:txBody>
      </p:sp>
      <p:sp>
        <p:nvSpPr>
          <p:cNvPr id="5" name="4 Rectángulo"/>
          <p:cNvSpPr/>
          <p:nvPr/>
        </p:nvSpPr>
        <p:spPr>
          <a:xfrm>
            <a:off x="2898231" y="3861049"/>
            <a:ext cx="3600400" cy="1815882"/>
          </a:xfrm>
          <a:prstGeom prst="rect">
            <a:avLst/>
          </a:prstGeom>
        </p:spPr>
        <p:txBody>
          <a:bodyPr wrap="square">
            <a:spAutoFit/>
          </a:bodyPr>
          <a:lstStyle/>
          <a:p>
            <a:pPr algn="ctr"/>
            <a:r>
              <a:rPr lang="es-CO" sz="2800" dirty="0"/>
              <a:t>En este lapso de tiempo lo cambiaron los </a:t>
            </a:r>
            <a:r>
              <a:rPr lang="es-CO" sz="2800" dirty="0" smtClean="0"/>
              <a:t>hombres </a:t>
            </a:r>
          </a:p>
          <a:p>
            <a:pPr algn="ctr"/>
            <a:r>
              <a:rPr lang="es-CO" sz="2800" dirty="0" smtClean="0">
                <a:solidFill>
                  <a:srgbClr val="FF0000"/>
                </a:solidFill>
              </a:rPr>
              <a:t>(</a:t>
            </a:r>
            <a:r>
              <a:rPr lang="es-CO" sz="2800" dirty="0">
                <a:solidFill>
                  <a:srgbClr val="FF0000"/>
                </a:solidFill>
              </a:rPr>
              <a:t>D</a:t>
            </a:r>
            <a:r>
              <a:rPr lang="es-CO" sz="2800" dirty="0" smtClean="0">
                <a:solidFill>
                  <a:srgbClr val="FF0000"/>
                </a:solidFill>
              </a:rPr>
              <a:t>aniel 7:25).</a:t>
            </a:r>
            <a:endParaRPr lang="es-CO" sz="2800" dirty="0">
              <a:solidFill>
                <a:srgbClr val="FF0000"/>
              </a:solidFill>
            </a:endParaRPr>
          </a:p>
        </p:txBody>
      </p:sp>
      <p:pic>
        <p:nvPicPr>
          <p:cNvPr id="1026" name="Picture 2" descr="http://t0.gstatic.com/images?q=tbn:ANd9GcSpU4dyAMHxsDOvAUGMXmx0w7YQRGIAw6yOGqvSN6w8HF_TEt52I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480" y="3865495"/>
            <a:ext cx="2438400" cy="26583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3.gstatic.com/images?q=tbn:ANd9GcQQc7Ehzhd_yUEhKnNvYRBlRmftfV_1Wj99wdamGPZB5EFpjBTR-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8630" y="3865495"/>
            <a:ext cx="2393849" cy="2555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873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p:cTn id="31" dur="1000" fill="hold"/>
                                        <p:tgtEl>
                                          <p:spTgt spid="1026"/>
                                        </p:tgtEl>
                                        <p:attrNameLst>
                                          <p:attrName>ppt_w</p:attrName>
                                        </p:attrNameLst>
                                      </p:cBhvr>
                                      <p:tavLst>
                                        <p:tav tm="0">
                                          <p:val>
                                            <p:fltVal val="0"/>
                                          </p:val>
                                        </p:tav>
                                        <p:tav tm="100000">
                                          <p:val>
                                            <p:strVal val="#ppt_w"/>
                                          </p:val>
                                        </p:tav>
                                      </p:tavLst>
                                    </p:anim>
                                    <p:anim calcmode="lin" valueType="num">
                                      <p:cBhvr>
                                        <p:cTn id="32" dur="1000" fill="hold"/>
                                        <p:tgtEl>
                                          <p:spTgt spid="1026"/>
                                        </p:tgtEl>
                                        <p:attrNameLst>
                                          <p:attrName>ppt_h</p:attrName>
                                        </p:attrNameLst>
                                      </p:cBhvr>
                                      <p:tavLst>
                                        <p:tav tm="0">
                                          <p:val>
                                            <p:fltVal val="0"/>
                                          </p:val>
                                        </p:tav>
                                        <p:tav tm="100000">
                                          <p:val>
                                            <p:strVal val="#ppt_h"/>
                                          </p:val>
                                        </p:tav>
                                      </p:tavLst>
                                    </p:anim>
                                    <p:anim calcmode="lin" valueType="num">
                                      <p:cBhvr>
                                        <p:cTn id="33" dur="1000" fill="hold"/>
                                        <p:tgtEl>
                                          <p:spTgt spid="1026"/>
                                        </p:tgtEl>
                                        <p:attrNameLst>
                                          <p:attrName>style.rotation</p:attrName>
                                        </p:attrNameLst>
                                      </p:cBhvr>
                                      <p:tavLst>
                                        <p:tav tm="0">
                                          <p:val>
                                            <p:fltVal val="90"/>
                                          </p:val>
                                        </p:tav>
                                        <p:tav tm="100000">
                                          <p:val>
                                            <p:fltVal val="0"/>
                                          </p:val>
                                        </p:tav>
                                      </p:tavLst>
                                    </p:anim>
                                    <p:animEffect transition="in" filter="fade">
                                      <p:cBhvr>
                                        <p:cTn id="34" dur="1000"/>
                                        <p:tgtEl>
                                          <p:spTgt spid="1026"/>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1028"/>
                                        </p:tgtEl>
                                        <p:attrNameLst>
                                          <p:attrName>style.visibility</p:attrName>
                                        </p:attrNameLst>
                                      </p:cBhvr>
                                      <p:to>
                                        <p:strVal val="visible"/>
                                      </p:to>
                                    </p:set>
                                    <p:anim calcmode="lin" valueType="num">
                                      <p:cBhvr>
                                        <p:cTn id="39" dur="1000" fill="hold"/>
                                        <p:tgtEl>
                                          <p:spTgt spid="1028"/>
                                        </p:tgtEl>
                                        <p:attrNameLst>
                                          <p:attrName>ppt_w</p:attrName>
                                        </p:attrNameLst>
                                      </p:cBhvr>
                                      <p:tavLst>
                                        <p:tav tm="0">
                                          <p:val>
                                            <p:fltVal val="0"/>
                                          </p:val>
                                        </p:tav>
                                        <p:tav tm="100000">
                                          <p:val>
                                            <p:strVal val="#ppt_w"/>
                                          </p:val>
                                        </p:tav>
                                      </p:tavLst>
                                    </p:anim>
                                    <p:anim calcmode="lin" valueType="num">
                                      <p:cBhvr>
                                        <p:cTn id="40" dur="1000" fill="hold"/>
                                        <p:tgtEl>
                                          <p:spTgt spid="1028"/>
                                        </p:tgtEl>
                                        <p:attrNameLst>
                                          <p:attrName>ppt_h</p:attrName>
                                        </p:attrNameLst>
                                      </p:cBhvr>
                                      <p:tavLst>
                                        <p:tav tm="0">
                                          <p:val>
                                            <p:fltVal val="0"/>
                                          </p:val>
                                        </p:tav>
                                        <p:tav tm="100000">
                                          <p:val>
                                            <p:strVal val="#ppt_h"/>
                                          </p:val>
                                        </p:tav>
                                      </p:tavLst>
                                    </p:anim>
                                    <p:anim calcmode="lin" valueType="num">
                                      <p:cBhvr>
                                        <p:cTn id="41" dur="1000" fill="hold"/>
                                        <p:tgtEl>
                                          <p:spTgt spid="1028"/>
                                        </p:tgtEl>
                                        <p:attrNameLst>
                                          <p:attrName>style.rotation</p:attrName>
                                        </p:attrNameLst>
                                      </p:cBhvr>
                                      <p:tavLst>
                                        <p:tav tm="0">
                                          <p:val>
                                            <p:fltVal val="90"/>
                                          </p:val>
                                        </p:tav>
                                        <p:tav tm="100000">
                                          <p:val>
                                            <p:fltVal val="0"/>
                                          </p:val>
                                        </p:tav>
                                      </p:tavLst>
                                    </p:anim>
                                    <p:animEffect transition="in" filter="fade">
                                      <p:cBhvr>
                                        <p:cTn id="42" dur="1000"/>
                                        <p:tgtEl>
                                          <p:spTgt spid="1028"/>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1"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arn(inVertical)">
                                      <p:cBhvr>
                                        <p:cTn id="4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p:bldP spid="5" grpI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12968" cy="6120680"/>
          </a:xfrm>
          <a:blipFill>
            <a:blip r:embed="rId2"/>
            <a:tile tx="0" ty="0" sx="100000" sy="100000" flip="none" algn="tl"/>
          </a:blipFill>
        </p:spPr>
        <p:txBody>
          <a:bodyPr>
            <a:normAutofit fontScale="85000" lnSpcReduction="20000"/>
          </a:bodyPr>
          <a:lstStyle/>
          <a:p>
            <a:pPr marL="0" indent="0" algn="ctr">
              <a:buNone/>
            </a:pPr>
            <a:r>
              <a:rPr lang="es-CO" sz="3800" dirty="0" smtClean="0"/>
              <a:t>El guardar el sábado hoy no </a:t>
            </a:r>
            <a:r>
              <a:rPr lang="es-CO" sz="3800" dirty="0"/>
              <a:t>tiene nada que ver con "judaizar" como algunos creen. </a:t>
            </a:r>
            <a:endParaRPr lang="es-CO" sz="3800" dirty="0" smtClean="0"/>
          </a:p>
          <a:p>
            <a:pPr marL="0" indent="0" algn="ctr">
              <a:buNone/>
            </a:pPr>
            <a:r>
              <a:rPr lang="es-CO" sz="3800" dirty="0" smtClean="0"/>
              <a:t>El «judaizar» fue </a:t>
            </a:r>
            <a:r>
              <a:rPr lang="es-CO" sz="3800" dirty="0"/>
              <a:t>el motivo del primer concilio de la Iglesia, en </a:t>
            </a:r>
            <a:r>
              <a:rPr lang="es-CO" sz="3800" dirty="0">
                <a:solidFill>
                  <a:srgbClr val="FF0000"/>
                </a:solidFill>
              </a:rPr>
              <a:t>Hechos 15</a:t>
            </a:r>
            <a:r>
              <a:rPr lang="es-CO" sz="3800" dirty="0"/>
              <a:t>, y tiene que ver con la circuncisión, los ritos ceremoniales, los sábados anuales o ceremoniales, los sacrificios, las abluciones, el comer leudado o no, el comer a lo sacrificado a los ídolos o no, con las manos lavadas 7 veces o no... </a:t>
            </a:r>
            <a:endParaRPr lang="es-CO" sz="3800" dirty="0" smtClean="0"/>
          </a:p>
          <a:p>
            <a:pPr marL="0" indent="0" algn="ctr">
              <a:buNone/>
            </a:pPr>
            <a:r>
              <a:rPr lang="es-CO" sz="3800" dirty="0" smtClean="0"/>
              <a:t>En </a:t>
            </a:r>
            <a:r>
              <a:rPr lang="es-CO" sz="3800" dirty="0"/>
              <a:t>resumen, judaizar tiene que ver con la ley ceremonial abolida en la cruz, </a:t>
            </a:r>
            <a:r>
              <a:rPr lang="es-CO" sz="3800" i="1" dirty="0" smtClean="0">
                <a:solidFill>
                  <a:srgbClr val="0070C0"/>
                </a:solidFill>
              </a:rPr>
              <a:t>representada por la rotura del velo</a:t>
            </a:r>
            <a:r>
              <a:rPr lang="es-CO" sz="3800" dirty="0" smtClean="0"/>
              <a:t>, no </a:t>
            </a:r>
            <a:r>
              <a:rPr lang="es-CO" sz="3800" dirty="0"/>
              <a:t>con la </a:t>
            </a:r>
            <a:r>
              <a:rPr lang="es-CO" sz="3800" dirty="0" smtClean="0"/>
              <a:t>Ley moral </a:t>
            </a:r>
            <a:r>
              <a:rPr lang="es-CO" sz="3800" dirty="0"/>
              <a:t>ni el sábado de los diez mandamientos, que como vimos, Pablo y la iglesia del Nuevo </a:t>
            </a:r>
            <a:r>
              <a:rPr lang="es-CO" sz="3800" dirty="0" smtClean="0"/>
              <a:t>Testamento lo guardaron.</a:t>
            </a:r>
            <a:endParaRPr lang="es-CO" dirty="0"/>
          </a:p>
        </p:txBody>
      </p:sp>
    </p:spTree>
    <p:extLst>
      <p:ext uri="{BB962C8B-B14F-4D97-AF65-F5344CB8AC3E}">
        <p14:creationId xmlns:p14="http://schemas.microsoft.com/office/powerpoint/2010/main" val="311911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92288"/>
          </a:xfrm>
          <a:blipFill>
            <a:blip r:embed="rId2"/>
            <a:tile tx="0" ty="0" sx="100000" sy="100000" flip="none" algn="tl"/>
          </a:blipFill>
        </p:spPr>
        <p:txBody>
          <a:bodyPr>
            <a:normAutofit lnSpcReduction="10000"/>
          </a:bodyPr>
          <a:lstStyle/>
          <a:p>
            <a:pPr marL="0" indent="0" algn="ctr">
              <a:buNone/>
            </a:pPr>
            <a:r>
              <a:rPr lang="es-CO" dirty="0"/>
              <a:t>¿Quieres agradar a Dios</a:t>
            </a:r>
            <a:r>
              <a:rPr lang="es-CO" dirty="0" smtClean="0"/>
              <a:t>?</a:t>
            </a:r>
          </a:p>
          <a:p>
            <a:pPr marL="0" indent="0" algn="ctr">
              <a:buNone/>
            </a:pPr>
            <a:r>
              <a:rPr lang="es-CO" dirty="0" smtClean="0"/>
              <a:t> </a:t>
            </a:r>
            <a:r>
              <a:rPr lang="es-CO" dirty="0"/>
              <a:t>¿Quieres ser obediente a Cristo, no por ganar mérito alguno sino por amor</a:t>
            </a:r>
            <a:r>
              <a:rPr lang="es-CO" dirty="0" smtClean="0"/>
              <a:t>?</a:t>
            </a:r>
          </a:p>
          <a:p>
            <a:pPr marL="0" indent="0">
              <a:buNone/>
            </a:pPr>
            <a:r>
              <a:rPr lang="es-CO" dirty="0" smtClean="0"/>
              <a:t> El apóstol Pablo dice: "</a:t>
            </a:r>
            <a:r>
              <a:rPr lang="es-CO" i="1" dirty="0" smtClean="0">
                <a:solidFill>
                  <a:srgbClr val="0070C0"/>
                </a:solidFill>
              </a:rPr>
              <a:t>Aún </a:t>
            </a:r>
            <a:r>
              <a:rPr lang="es-CO" i="1" dirty="0">
                <a:solidFill>
                  <a:srgbClr val="0070C0"/>
                </a:solidFill>
              </a:rPr>
              <a:t>nos queda un reposo para el pueblo de Dios</a:t>
            </a:r>
            <a:r>
              <a:rPr lang="es-CO" dirty="0"/>
              <a:t>" </a:t>
            </a:r>
            <a:r>
              <a:rPr lang="es-CO" dirty="0">
                <a:solidFill>
                  <a:srgbClr val="FF0000"/>
                </a:solidFill>
              </a:rPr>
              <a:t>(Hebreos 4:9</a:t>
            </a:r>
            <a:r>
              <a:rPr lang="es-CO" dirty="0" smtClean="0">
                <a:solidFill>
                  <a:srgbClr val="FF0000"/>
                </a:solidFill>
              </a:rPr>
              <a:t>).</a:t>
            </a:r>
          </a:p>
        </p:txBody>
      </p:sp>
      <p:sp>
        <p:nvSpPr>
          <p:cNvPr id="5" name="4 Rectángulo redondeado"/>
          <p:cNvSpPr/>
          <p:nvPr/>
        </p:nvSpPr>
        <p:spPr>
          <a:xfrm>
            <a:off x="251520" y="3068960"/>
            <a:ext cx="4968552" cy="3528392"/>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rgbClr val="002060"/>
                </a:solidFill>
              </a:rPr>
              <a:t>Gracias Padre Santo por tu gran amor revelado en la muerte de Cristo Jesús en la cruz, te suplico humildemente me ayude a creer en tu Palabra, que por tu gracia la pueda obedecer. Lo pido en el Nombre de Cristo. Amen. </a:t>
            </a:r>
          </a:p>
        </p:txBody>
      </p:sp>
      <p:pic>
        <p:nvPicPr>
          <p:cNvPr id="1026" name="Picture 2" descr="http://t2.gstatic.com/images?q=tbn:ANd9GcToLG86PSWGuX5Jm35TboFiOaCHC7Ur6FEtHC8pH4Xod0-J_Xq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3068960"/>
            <a:ext cx="3384376" cy="3465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49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026"/>
                                        </p:tgtEl>
                                        <p:attrNameLst>
                                          <p:attrName>style.visibility</p:attrName>
                                        </p:attrNameLst>
                                      </p:cBhvr>
                                      <p:to>
                                        <p:strVal val="visible"/>
                                      </p:to>
                                    </p:set>
                                    <p:animEffect transition="in" filter="barn(inVertical)">
                                      <p:cBhvr>
                                        <p:cTn id="35" dur="500"/>
                                        <p:tgtEl>
                                          <p:spTgt spid="1026"/>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barn(inVertical)">
                                      <p:cBhvr>
                                        <p:cTn id="4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929</TotalTime>
  <Words>1436</Words>
  <Application>Microsoft Office PowerPoint</Application>
  <PresentationFormat>Presentación en pantalla (4:3)</PresentationFormat>
  <Paragraphs>121</Paragraphs>
  <Slides>37</Slides>
  <Notes>0</Notes>
  <HiddenSlides>0</HiddenSlides>
  <MMClips>0</MMClips>
  <ScaleCrop>false</ScaleCrop>
  <HeadingPairs>
    <vt:vector size="4" baseType="variant">
      <vt:variant>
        <vt:lpstr>Tema</vt:lpstr>
      </vt:variant>
      <vt:variant>
        <vt:i4>1</vt:i4>
      </vt:variant>
      <vt:variant>
        <vt:lpstr>Títulos de diapositiva</vt:lpstr>
      </vt:variant>
      <vt:variant>
        <vt:i4>37</vt:i4>
      </vt:variant>
    </vt:vector>
  </HeadingPairs>
  <TitlesOfParts>
    <vt:vector size="38"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 qué otro modo se demostró la intervención de Dios en la rotura del velo?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 RASGÓ EL VELO DE ARRIBA A ABAJO</dc:title>
  <dc:creator>FAMILIA FIERRO CH</dc:creator>
  <cp:lastModifiedBy>FAMILIA FIERRO CH</cp:lastModifiedBy>
  <cp:revision>120</cp:revision>
  <dcterms:created xsi:type="dcterms:W3CDTF">2012-05-15T12:12:59Z</dcterms:created>
  <dcterms:modified xsi:type="dcterms:W3CDTF">2012-08-31T14:15:27Z</dcterms:modified>
</cp:coreProperties>
</file>